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6" r:id="rId2"/>
  </p:sldMasterIdLst>
  <p:notesMasterIdLst>
    <p:notesMasterId r:id="rId40"/>
  </p:notesMasterIdLst>
  <p:sldIdLst>
    <p:sldId id="256" r:id="rId3"/>
    <p:sldId id="257" r:id="rId4"/>
    <p:sldId id="258" r:id="rId5"/>
    <p:sldId id="265" r:id="rId6"/>
    <p:sldId id="320" r:id="rId7"/>
    <p:sldId id="272" r:id="rId8"/>
    <p:sldId id="321" r:id="rId9"/>
    <p:sldId id="330" r:id="rId10"/>
    <p:sldId id="319" r:id="rId11"/>
    <p:sldId id="317" r:id="rId12"/>
    <p:sldId id="314" r:id="rId13"/>
    <p:sldId id="315" r:id="rId14"/>
    <p:sldId id="316" r:id="rId15"/>
    <p:sldId id="322" r:id="rId16"/>
    <p:sldId id="284" r:id="rId17"/>
    <p:sldId id="287" r:id="rId18"/>
    <p:sldId id="298" r:id="rId19"/>
    <p:sldId id="323" r:id="rId20"/>
    <p:sldId id="324" r:id="rId21"/>
    <p:sldId id="325" r:id="rId22"/>
    <p:sldId id="326" r:id="rId23"/>
    <p:sldId id="327" r:id="rId24"/>
    <p:sldId id="328" r:id="rId25"/>
    <p:sldId id="329" r:id="rId26"/>
    <p:sldId id="337" r:id="rId27"/>
    <p:sldId id="333" r:id="rId28"/>
    <p:sldId id="332" r:id="rId29"/>
    <p:sldId id="305" r:id="rId30"/>
    <p:sldId id="334" r:id="rId31"/>
    <p:sldId id="339" r:id="rId32"/>
    <p:sldId id="331" r:id="rId33"/>
    <p:sldId id="306" r:id="rId34"/>
    <p:sldId id="340" r:id="rId35"/>
    <p:sldId id="343" r:id="rId36"/>
    <p:sldId id="345" r:id="rId37"/>
    <p:sldId id="341" r:id="rId38"/>
    <p:sldId id="310" r:id="rId3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1pPr>
    <a:lvl2pPr marL="0" marR="0" indent="2286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2pPr>
    <a:lvl3pPr marL="0" marR="0" indent="4572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3pPr>
    <a:lvl4pPr marL="0" marR="0" indent="6858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4pPr>
    <a:lvl5pPr marL="0" marR="0" indent="9144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5pPr>
    <a:lvl6pPr marL="0" marR="0" indent="11430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6pPr>
    <a:lvl7pPr marL="0" marR="0" indent="13716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7pPr>
    <a:lvl8pPr marL="0" marR="0" indent="16002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8pPr>
    <a:lvl9pPr marL="0" marR="0" indent="18288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4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8" d="100"/>
          <a:sy n="38" d="100"/>
        </p:scale>
        <p:origin x="540" y="78"/>
      </p:cViewPr>
      <p:guideLst>
        <p:guide orient="horz" pos="4320"/>
        <p:guide pos="76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0" name="Shape 150"/>
          <p:cNvSpPr>
            <a:spLocks noGrp="1" noRot="1" noChangeAspect="1"/>
          </p:cNvSpPr>
          <p:nvPr>
            <p:ph type="sldImg"/>
          </p:nvPr>
        </p:nvSpPr>
        <p:spPr>
          <a:xfrm>
            <a:off x="1143000" y="685800"/>
            <a:ext cx="4572000" cy="3429000"/>
          </a:xfrm>
          <a:prstGeom prst="rect">
            <a:avLst/>
          </a:prstGeom>
        </p:spPr>
        <p:txBody>
          <a:bodyPr/>
          <a:lstStyle/>
          <a:p>
            <a:endParaRPr/>
          </a:p>
        </p:txBody>
      </p:sp>
      <p:sp>
        <p:nvSpPr>
          <p:cNvPr id="151" name="Shape 151"/>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3164493286"/>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lIns="89730" tIns="44865" rIns="89730" bIns="44865"/>
          <a:lstStyle/>
          <a:p>
            <a:endParaRPr lang="en-US"/>
          </a:p>
        </p:txBody>
      </p:sp>
      <p:sp>
        <p:nvSpPr>
          <p:cNvPr id="4" name="Slide Number Placeholder 3"/>
          <p:cNvSpPr>
            <a:spLocks noGrp="1"/>
          </p:cNvSpPr>
          <p:nvPr>
            <p:ph type="sldNum" sz="quarter" idx="10"/>
          </p:nvPr>
        </p:nvSpPr>
        <p:spPr>
          <a:xfrm>
            <a:off x="3884027" y="8684926"/>
            <a:ext cx="2972421" cy="457513"/>
          </a:xfrm>
          <a:prstGeom prst="rect">
            <a:avLst/>
          </a:prstGeom>
        </p:spPr>
        <p:txBody>
          <a:bodyPr lIns="89730" tIns="44865" rIns="89730" bIns="44865"/>
          <a:lstStyle/>
          <a:p>
            <a:fld id="{8243FC58-D300-4788-8612-0C9B096B273B}" type="slidenum">
              <a:rPr lang="en-US" smtClean="0"/>
              <a:pPr/>
              <a:t>24</a:t>
            </a:fld>
            <a:endParaRPr lang="en-US"/>
          </a:p>
        </p:txBody>
      </p:sp>
    </p:spTree>
    <p:extLst>
      <p:ext uri="{BB962C8B-B14F-4D97-AF65-F5344CB8AC3E}">
        <p14:creationId xmlns:p14="http://schemas.microsoft.com/office/powerpoint/2010/main" val="9207089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8243FC58-D300-4788-8612-0C9B096B273B}" type="slidenum">
              <a:rPr lang="en-US" smtClean="0"/>
              <a:pPr/>
              <a:t>25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xfrm>
            <a:off x="3884613" y="8685213"/>
            <a:ext cx="2971800" cy="457200"/>
          </a:xfrm>
          <a:prstGeom prst="rect">
            <a:avLst/>
          </a:prstGeom>
          <a:noFill/>
        </p:spPr>
        <p:txBody>
          <a:bodyPr/>
          <a:lstStyle/>
          <a:p>
            <a:fld id="{C1CCC773-980A-4160-A656-F72586AB5775}" type="slidenum">
              <a:rPr lang="en-US"/>
              <a:pPr/>
              <a:t>30</a:t>
            </a:fld>
            <a:endParaRPr lang="en-US" dirty="0"/>
          </a:p>
        </p:txBody>
      </p:sp>
      <p:sp>
        <p:nvSpPr>
          <p:cNvPr id="82947" name="Rectangle 2"/>
          <p:cNvSpPr>
            <a:spLocks noGrp="1" noRot="1" noChangeAspect="1" noChangeArrowheads="1" noTextEdit="1"/>
          </p:cNvSpPr>
          <p:nvPr>
            <p:ph type="sldImg"/>
          </p:nvPr>
        </p:nvSpPr>
        <p:spPr>
          <a:xfrm>
            <a:off x="381000" y="685800"/>
            <a:ext cx="6096000" cy="3429000"/>
          </a:xfrm>
          <a:ln/>
        </p:spPr>
      </p:sp>
      <p:sp>
        <p:nvSpPr>
          <p:cNvPr id="8294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Shape 11"/>
          <p:cNvSpPr>
            <a:spLocks noGrp="1"/>
          </p:cNvSpPr>
          <p:nvPr>
            <p:ph type="title"/>
          </p:nvPr>
        </p:nvSpPr>
        <p:spPr>
          <a:xfrm>
            <a:off x="1778000" y="2298700"/>
            <a:ext cx="20828000" cy="4648200"/>
          </a:xfrm>
          <a:prstGeom prst="rect">
            <a:avLst/>
          </a:prstGeom>
        </p:spPr>
        <p:txBody>
          <a:bodyPr anchor="b"/>
          <a:lstStyle/>
          <a:p>
            <a:r>
              <a:t>Title Text</a:t>
            </a:r>
          </a:p>
        </p:txBody>
      </p:sp>
      <p:sp>
        <p:nvSpPr>
          <p:cNvPr id="12" name="Shape 12"/>
          <p:cNvSpPr>
            <a:spLocks noGrp="1"/>
          </p:cNvSpPr>
          <p:nvPr>
            <p:ph type="body" sz="quarter" idx="1"/>
          </p:nvPr>
        </p:nvSpPr>
        <p:spPr>
          <a:xfrm>
            <a:off x="1778000" y="7073900"/>
            <a:ext cx="20828000" cy="1587500"/>
          </a:xfrm>
          <a:prstGeom prst="rect">
            <a:avLst/>
          </a:prstGeom>
        </p:spPr>
        <p:txBody>
          <a:bodyPr anchor="t"/>
          <a:lstStyle>
            <a:lvl1pPr marL="0" indent="0" algn="ctr">
              <a:spcBef>
                <a:spcPts val="0"/>
              </a:spcBef>
              <a:buSzTx/>
              <a:buNone/>
              <a:defRPr sz="4400"/>
            </a:lvl1pPr>
            <a:lvl2pPr marL="0" indent="228600" algn="ctr">
              <a:spcBef>
                <a:spcPts val="0"/>
              </a:spcBef>
              <a:buSzTx/>
              <a:buNone/>
              <a:defRPr sz="4400"/>
            </a:lvl2pPr>
            <a:lvl3pPr marL="0" indent="457200" algn="ctr">
              <a:spcBef>
                <a:spcPts val="0"/>
              </a:spcBef>
              <a:buSzTx/>
              <a:buNone/>
              <a:defRPr sz="4400"/>
            </a:lvl3pPr>
            <a:lvl4pPr marL="0" indent="685800" algn="ctr">
              <a:spcBef>
                <a:spcPts val="0"/>
              </a:spcBef>
              <a:buSzTx/>
              <a:buNone/>
              <a:defRPr sz="4400"/>
            </a:lvl4pPr>
            <a:lvl5pPr marL="0" indent="914400" algn="ctr">
              <a:spcBef>
                <a:spcPts val="0"/>
              </a:spcBef>
              <a:buSzTx/>
              <a:buNone/>
              <a:defRPr sz="4400"/>
            </a:lvl5p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Shape 20"/>
          <p:cNvSpPr>
            <a:spLocks noGrp="1"/>
          </p:cNvSpPr>
          <p:nvPr>
            <p:ph type="pic" idx="13"/>
          </p:nvPr>
        </p:nvSpPr>
        <p:spPr>
          <a:xfrm>
            <a:off x="3125968" y="673100"/>
            <a:ext cx="18135601" cy="8737600"/>
          </a:xfrm>
          <a:prstGeom prst="rect">
            <a:avLst/>
          </a:prstGeom>
        </p:spPr>
        <p:txBody>
          <a:bodyPr lIns="91439" tIns="45719" rIns="91439" bIns="45719" anchor="t">
            <a:noAutofit/>
          </a:bodyPr>
          <a:lstStyle/>
          <a:p>
            <a:endParaRPr/>
          </a:p>
        </p:txBody>
      </p:sp>
      <p:sp>
        <p:nvSpPr>
          <p:cNvPr id="21" name="Shape 21"/>
          <p:cNvSpPr>
            <a:spLocks noGrp="1"/>
          </p:cNvSpPr>
          <p:nvPr>
            <p:ph type="title"/>
          </p:nvPr>
        </p:nvSpPr>
        <p:spPr>
          <a:xfrm>
            <a:off x="635000" y="9448800"/>
            <a:ext cx="23114000" cy="2006600"/>
          </a:xfrm>
          <a:prstGeom prst="rect">
            <a:avLst/>
          </a:prstGeom>
        </p:spPr>
        <p:txBody>
          <a:bodyPr anchor="b"/>
          <a:lstStyle/>
          <a:p>
            <a:r>
              <a:t>Title Text</a:t>
            </a:r>
          </a:p>
        </p:txBody>
      </p:sp>
      <p:sp>
        <p:nvSpPr>
          <p:cNvPr id="22" name="Shape 22"/>
          <p:cNvSpPr>
            <a:spLocks noGrp="1"/>
          </p:cNvSpPr>
          <p:nvPr>
            <p:ph type="body" sz="quarter" idx="1"/>
          </p:nvPr>
        </p:nvSpPr>
        <p:spPr>
          <a:xfrm>
            <a:off x="635000" y="11518900"/>
            <a:ext cx="23114000" cy="1587500"/>
          </a:xfrm>
          <a:prstGeom prst="rect">
            <a:avLst/>
          </a:prstGeom>
        </p:spPr>
        <p:txBody>
          <a:bodyPr anchor="t"/>
          <a:lstStyle>
            <a:lvl1pPr marL="0" indent="0" algn="ctr">
              <a:spcBef>
                <a:spcPts val="0"/>
              </a:spcBef>
              <a:buSzTx/>
              <a:buNone/>
              <a:defRPr sz="4400"/>
            </a:lvl1pPr>
            <a:lvl2pPr marL="0" indent="228600" algn="ctr">
              <a:spcBef>
                <a:spcPts val="0"/>
              </a:spcBef>
              <a:buSzTx/>
              <a:buNone/>
              <a:defRPr sz="4400"/>
            </a:lvl2pPr>
            <a:lvl3pPr marL="0" indent="457200" algn="ctr">
              <a:spcBef>
                <a:spcPts val="0"/>
              </a:spcBef>
              <a:buSzTx/>
              <a:buNone/>
              <a:defRPr sz="4400"/>
            </a:lvl3pPr>
            <a:lvl4pPr marL="0" indent="685800" algn="ctr">
              <a:spcBef>
                <a:spcPts val="0"/>
              </a:spcBef>
              <a:buSzTx/>
              <a:buNone/>
              <a:defRPr sz="4400"/>
            </a:lvl4pPr>
            <a:lvl5pPr marL="0" indent="914400" algn="ctr">
              <a:spcBef>
                <a:spcPts val="0"/>
              </a:spcBef>
              <a:buSzTx/>
              <a:buNone/>
              <a:defRPr sz="4400"/>
            </a:lvl5pPr>
          </a:lstStyle>
          <a:p>
            <a:r>
              <a:t>Body Level One</a:t>
            </a:r>
          </a:p>
          <a:p>
            <a:pPr lvl="1"/>
            <a:r>
              <a:t>Body Level Two</a:t>
            </a:r>
          </a:p>
          <a:p>
            <a:pPr lvl="2"/>
            <a:r>
              <a:t>Body Level Three</a:t>
            </a:r>
          </a:p>
          <a:p>
            <a:pPr lvl="3"/>
            <a:r>
              <a:t>Body Level Four</a:t>
            </a:r>
          </a:p>
          <a:p>
            <a:pPr lvl="4"/>
            <a:r>
              <a:t>Body Level Five</a:t>
            </a:r>
          </a:p>
        </p:txBody>
      </p:sp>
      <p:sp>
        <p:nvSpPr>
          <p:cNvPr id="23" name="Shape 2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Shape 30"/>
          <p:cNvSpPr>
            <a:spLocks noGrp="1"/>
          </p:cNvSpPr>
          <p:nvPr>
            <p:ph type="title"/>
          </p:nvPr>
        </p:nvSpPr>
        <p:spPr>
          <a:xfrm>
            <a:off x="1778000" y="4533900"/>
            <a:ext cx="20828000" cy="4648200"/>
          </a:xfrm>
          <a:prstGeom prst="rect">
            <a:avLst/>
          </a:prstGeom>
        </p:spPr>
        <p:txBody>
          <a:bodyPr/>
          <a:lstStyle/>
          <a:p>
            <a:r>
              <a:t>Title Text</a:t>
            </a:r>
          </a:p>
        </p:txBody>
      </p:sp>
      <p:sp>
        <p:nvSpPr>
          <p:cNvPr id="31" name="Shape 3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Shape 38"/>
          <p:cNvSpPr>
            <a:spLocks noGrp="1"/>
          </p:cNvSpPr>
          <p:nvPr>
            <p:ph type="pic" sz="half" idx="13"/>
          </p:nvPr>
        </p:nvSpPr>
        <p:spPr>
          <a:xfrm>
            <a:off x="13165980" y="1104900"/>
            <a:ext cx="9525001" cy="11506200"/>
          </a:xfrm>
          <a:prstGeom prst="rect">
            <a:avLst/>
          </a:prstGeom>
        </p:spPr>
        <p:txBody>
          <a:bodyPr lIns="91439" tIns="45719" rIns="91439" bIns="45719" anchor="t">
            <a:noAutofit/>
          </a:bodyPr>
          <a:lstStyle/>
          <a:p>
            <a:endParaRPr/>
          </a:p>
        </p:txBody>
      </p:sp>
      <p:sp>
        <p:nvSpPr>
          <p:cNvPr id="39" name="Shape 39"/>
          <p:cNvSpPr>
            <a:spLocks noGrp="1"/>
          </p:cNvSpPr>
          <p:nvPr>
            <p:ph type="title"/>
          </p:nvPr>
        </p:nvSpPr>
        <p:spPr>
          <a:xfrm>
            <a:off x="1651000" y="1104900"/>
            <a:ext cx="10223500" cy="5613400"/>
          </a:xfrm>
          <a:prstGeom prst="rect">
            <a:avLst/>
          </a:prstGeom>
        </p:spPr>
        <p:txBody>
          <a:bodyPr anchor="b"/>
          <a:lstStyle>
            <a:lvl1pPr>
              <a:defRPr sz="8400"/>
            </a:lvl1pPr>
          </a:lstStyle>
          <a:p>
            <a:r>
              <a:t>Title Text</a:t>
            </a:r>
          </a:p>
        </p:txBody>
      </p:sp>
      <p:sp>
        <p:nvSpPr>
          <p:cNvPr id="40" name="Shape 40"/>
          <p:cNvSpPr>
            <a:spLocks noGrp="1"/>
          </p:cNvSpPr>
          <p:nvPr>
            <p:ph type="body" sz="quarter" idx="1"/>
          </p:nvPr>
        </p:nvSpPr>
        <p:spPr>
          <a:xfrm>
            <a:off x="1651000" y="6845300"/>
            <a:ext cx="10223500" cy="5765800"/>
          </a:xfrm>
          <a:prstGeom prst="rect">
            <a:avLst/>
          </a:prstGeom>
        </p:spPr>
        <p:txBody>
          <a:bodyPr anchor="t"/>
          <a:lstStyle>
            <a:lvl1pPr marL="0" indent="0" algn="ctr">
              <a:spcBef>
                <a:spcPts val="0"/>
              </a:spcBef>
              <a:buSzTx/>
              <a:buNone/>
              <a:defRPr sz="4400"/>
            </a:lvl1pPr>
            <a:lvl2pPr marL="0" indent="228600" algn="ctr">
              <a:spcBef>
                <a:spcPts val="0"/>
              </a:spcBef>
              <a:buSzTx/>
              <a:buNone/>
              <a:defRPr sz="4400"/>
            </a:lvl2pPr>
            <a:lvl3pPr marL="0" indent="457200" algn="ctr">
              <a:spcBef>
                <a:spcPts val="0"/>
              </a:spcBef>
              <a:buSzTx/>
              <a:buNone/>
              <a:defRPr sz="4400"/>
            </a:lvl3pPr>
            <a:lvl4pPr marL="0" indent="685800" algn="ctr">
              <a:spcBef>
                <a:spcPts val="0"/>
              </a:spcBef>
              <a:buSzTx/>
              <a:buNone/>
              <a:defRPr sz="4400"/>
            </a:lvl4pPr>
            <a:lvl5pPr marL="0" indent="914400" algn="ctr">
              <a:spcBef>
                <a:spcPts val="0"/>
              </a:spcBef>
              <a:buSzTx/>
              <a:buNone/>
              <a:defRPr sz="4400"/>
            </a:lvl5pPr>
          </a:lstStyle>
          <a:p>
            <a:r>
              <a:t>Body Level One</a:t>
            </a:r>
          </a:p>
          <a:p>
            <a:pPr lvl="1"/>
            <a:r>
              <a:t>Body Level Two</a:t>
            </a:r>
          </a:p>
          <a:p>
            <a:pPr lvl="2"/>
            <a:r>
              <a:t>Body Level Three</a:t>
            </a:r>
          </a:p>
          <a:p>
            <a:pPr lvl="3"/>
            <a:r>
              <a:t>Body Level Four</a:t>
            </a:r>
          </a:p>
          <a:p>
            <a:pPr lvl="4"/>
            <a:r>
              <a:t>Body Level Five</a:t>
            </a:r>
          </a:p>
        </p:txBody>
      </p:sp>
      <p:sp>
        <p:nvSpPr>
          <p:cNvPr id="41" name="Shape 4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Shape 48"/>
          <p:cNvSpPr>
            <a:spLocks noGrp="1"/>
          </p:cNvSpPr>
          <p:nvPr>
            <p:ph type="title"/>
          </p:nvPr>
        </p:nvSpPr>
        <p:spPr>
          <a:prstGeom prst="rect">
            <a:avLst/>
          </a:prstGeom>
        </p:spPr>
        <p:txBody>
          <a:bodyPr/>
          <a:lstStyle/>
          <a:p>
            <a:r>
              <a:t>Title Text</a:t>
            </a:r>
          </a:p>
        </p:txBody>
      </p:sp>
      <p:sp>
        <p:nvSpPr>
          <p:cNvPr id="49" name="Shape 4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Shape 56"/>
          <p:cNvSpPr>
            <a:spLocks noGrp="1"/>
          </p:cNvSpPr>
          <p:nvPr>
            <p:ph type="title"/>
          </p:nvPr>
        </p:nvSpPr>
        <p:spPr>
          <a:prstGeom prst="rect">
            <a:avLst/>
          </a:prstGeom>
        </p:spPr>
        <p:txBody>
          <a:bodyPr/>
          <a:lstStyle/>
          <a:p>
            <a:r>
              <a:t>Title Text</a:t>
            </a:r>
          </a:p>
        </p:txBody>
      </p:sp>
      <p:sp>
        <p:nvSpPr>
          <p:cNvPr id="57" name="Shape 57"/>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hape 5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Shape 65"/>
          <p:cNvSpPr>
            <a:spLocks noGrp="1"/>
          </p:cNvSpPr>
          <p:nvPr>
            <p:ph type="pic" sz="half" idx="13"/>
          </p:nvPr>
        </p:nvSpPr>
        <p:spPr>
          <a:xfrm>
            <a:off x="13169900" y="3238500"/>
            <a:ext cx="9525000" cy="9207500"/>
          </a:xfrm>
          <a:prstGeom prst="rect">
            <a:avLst/>
          </a:prstGeom>
        </p:spPr>
        <p:txBody>
          <a:bodyPr lIns="91439" tIns="45719" rIns="91439" bIns="45719" anchor="t">
            <a:noAutofit/>
          </a:bodyPr>
          <a:lstStyle/>
          <a:p>
            <a:endParaRPr/>
          </a:p>
        </p:txBody>
      </p:sp>
      <p:sp>
        <p:nvSpPr>
          <p:cNvPr id="66" name="Shape 66"/>
          <p:cNvSpPr>
            <a:spLocks noGrp="1"/>
          </p:cNvSpPr>
          <p:nvPr>
            <p:ph type="title"/>
          </p:nvPr>
        </p:nvSpPr>
        <p:spPr>
          <a:prstGeom prst="rect">
            <a:avLst/>
          </a:prstGeom>
        </p:spPr>
        <p:txBody>
          <a:bodyPr/>
          <a:lstStyle/>
          <a:p>
            <a:r>
              <a:t>Title Text</a:t>
            </a:r>
          </a:p>
        </p:txBody>
      </p:sp>
      <p:sp>
        <p:nvSpPr>
          <p:cNvPr id="67" name="Shape 67"/>
          <p:cNvSpPr>
            <a:spLocks noGrp="1"/>
          </p:cNvSpPr>
          <p:nvPr>
            <p:ph type="body" sz="half" idx="1"/>
          </p:nvPr>
        </p:nvSpPr>
        <p:spPr>
          <a:xfrm>
            <a:off x="1689100" y="3238500"/>
            <a:ext cx="10007600" cy="9207500"/>
          </a:xfrm>
          <a:prstGeom prst="rect">
            <a:avLst/>
          </a:prstGeom>
        </p:spPr>
        <p:txBody>
          <a:bodyPr/>
          <a:lstStyle>
            <a:lvl1pPr marL="558800" indent="-558800">
              <a:spcBef>
                <a:spcPts val="4500"/>
              </a:spcBef>
              <a:defRPr sz="4500"/>
            </a:lvl1pPr>
            <a:lvl2pPr marL="1117600" indent="-558800">
              <a:spcBef>
                <a:spcPts val="4500"/>
              </a:spcBef>
              <a:defRPr sz="4500"/>
            </a:lvl2pPr>
            <a:lvl3pPr marL="1676400" indent="-558800">
              <a:spcBef>
                <a:spcPts val="4500"/>
              </a:spcBef>
              <a:defRPr sz="4500"/>
            </a:lvl3pPr>
            <a:lvl4pPr marL="2235200" indent="-558800">
              <a:spcBef>
                <a:spcPts val="4500"/>
              </a:spcBef>
              <a:defRPr sz="4500"/>
            </a:lvl4pPr>
            <a:lvl5pPr marL="2794000" indent="-558800">
              <a:spcBef>
                <a:spcPts val="4500"/>
              </a:spcBef>
              <a:defRPr sz="4500"/>
            </a:lvl5pPr>
          </a:lstStyle>
          <a:p>
            <a:r>
              <a:t>Body Level One</a:t>
            </a:r>
          </a:p>
          <a:p>
            <a:pPr lvl="1"/>
            <a:r>
              <a:t>Body Level Two</a:t>
            </a:r>
          </a:p>
          <a:p>
            <a:pPr lvl="2"/>
            <a:r>
              <a:t>Body Level Three</a:t>
            </a:r>
          </a:p>
          <a:p>
            <a:pPr lvl="3"/>
            <a:r>
              <a:t>Body Level Four</a:t>
            </a:r>
          </a:p>
          <a:p>
            <a:pPr lvl="4"/>
            <a:r>
              <a:t>Body Level Five</a:t>
            </a:r>
          </a:p>
        </p:txBody>
      </p:sp>
      <p:sp>
        <p:nvSpPr>
          <p:cNvPr id="68" name="Shape 6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Shape 75"/>
          <p:cNvSpPr>
            <a:spLocks noGrp="1"/>
          </p:cNvSpPr>
          <p:nvPr>
            <p:ph type="body" idx="1"/>
          </p:nvPr>
        </p:nvSpPr>
        <p:spPr>
          <a:xfrm>
            <a:off x="1689100" y="1778000"/>
            <a:ext cx="21005800" cy="101473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Shape 7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Shape 83"/>
          <p:cNvSpPr>
            <a:spLocks noGrp="1"/>
          </p:cNvSpPr>
          <p:nvPr>
            <p:ph type="pic" sz="quarter" idx="13"/>
          </p:nvPr>
        </p:nvSpPr>
        <p:spPr>
          <a:xfrm>
            <a:off x="15760700" y="7048500"/>
            <a:ext cx="7404100" cy="5549900"/>
          </a:xfrm>
          <a:prstGeom prst="rect">
            <a:avLst/>
          </a:prstGeom>
        </p:spPr>
        <p:txBody>
          <a:bodyPr lIns="91439" tIns="45719" rIns="91439" bIns="45719" anchor="t">
            <a:noAutofit/>
          </a:bodyPr>
          <a:lstStyle/>
          <a:p>
            <a:endParaRPr/>
          </a:p>
        </p:txBody>
      </p:sp>
      <p:sp>
        <p:nvSpPr>
          <p:cNvPr id="84" name="Shape 84"/>
          <p:cNvSpPr>
            <a:spLocks noGrp="1"/>
          </p:cNvSpPr>
          <p:nvPr>
            <p:ph type="pic" sz="quarter" idx="14"/>
          </p:nvPr>
        </p:nvSpPr>
        <p:spPr>
          <a:xfrm>
            <a:off x="15760700" y="1130300"/>
            <a:ext cx="7404100" cy="5549900"/>
          </a:xfrm>
          <a:prstGeom prst="rect">
            <a:avLst/>
          </a:prstGeom>
        </p:spPr>
        <p:txBody>
          <a:bodyPr lIns="91439" tIns="45719" rIns="91439" bIns="45719" anchor="t">
            <a:noAutofit/>
          </a:bodyPr>
          <a:lstStyle/>
          <a:p>
            <a:endParaRPr/>
          </a:p>
        </p:txBody>
      </p:sp>
      <p:sp>
        <p:nvSpPr>
          <p:cNvPr id="85" name="Shape 85"/>
          <p:cNvSpPr>
            <a:spLocks noGrp="1"/>
          </p:cNvSpPr>
          <p:nvPr>
            <p:ph type="pic" idx="15"/>
          </p:nvPr>
        </p:nvSpPr>
        <p:spPr>
          <a:xfrm>
            <a:off x="1206500" y="1130300"/>
            <a:ext cx="14173200" cy="11468100"/>
          </a:xfrm>
          <a:prstGeom prst="rect">
            <a:avLst/>
          </a:prstGeom>
        </p:spPr>
        <p:txBody>
          <a:bodyPr lIns="91439" tIns="45719" rIns="91439" bIns="45719" anchor="t">
            <a:noAutofit/>
          </a:bodyPr>
          <a:lstStyle/>
          <a:p>
            <a:endParaRPr/>
          </a:p>
        </p:txBody>
      </p:sp>
      <p:sp>
        <p:nvSpPr>
          <p:cNvPr id="86" name="Shape 8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Shape 93"/>
          <p:cNvSpPr>
            <a:spLocks noGrp="1"/>
          </p:cNvSpPr>
          <p:nvPr>
            <p:ph type="body" sz="quarter" idx="13"/>
          </p:nvPr>
        </p:nvSpPr>
        <p:spPr>
          <a:xfrm>
            <a:off x="2387600" y="8953500"/>
            <a:ext cx="19621500" cy="685800"/>
          </a:xfrm>
          <a:prstGeom prst="rect">
            <a:avLst/>
          </a:prstGeom>
        </p:spPr>
        <p:txBody>
          <a:bodyPr anchor="t">
            <a:spAutoFit/>
          </a:bodyPr>
          <a:lstStyle>
            <a:lvl1pPr marL="0" indent="0" algn="ctr">
              <a:spcBef>
                <a:spcPts val="0"/>
              </a:spcBef>
              <a:buSzTx/>
              <a:buNone/>
              <a:defRPr sz="3800"/>
            </a:lvl1pPr>
          </a:lstStyle>
          <a:p>
            <a:r>
              <a:t>–Johnny Appleseed</a:t>
            </a:r>
          </a:p>
        </p:txBody>
      </p:sp>
      <p:sp>
        <p:nvSpPr>
          <p:cNvPr id="94" name="Shape 94"/>
          <p:cNvSpPr>
            <a:spLocks noGrp="1"/>
          </p:cNvSpPr>
          <p:nvPr>
            <p:ph type="body" sz="quarter" idx="14"/>
          </p:nvPr>
        </p:nvSpPr>
        <p:spPr>
          <a:xfrm>
            <a:off x="2387600" y="6045200"/>
            <a:ext cx="19621500" cy="889000"/>
          </a:xfrm>
          <a:prstGeom prst="rect">
            <a:avLst/>
          </a:prstGeom>
        </p:spPr>
        <p:txBody>
          <a:bodyPr>
            <a:spAutoFit/>
          </a:bodyPr>
          <a:lstStyle>
            <a:lvl1pPr marL="0" indent="0" algn="ctr">
              <a:spcBef>
                <a:spcPts val="0"/>
              </a:spcBef>
              <a:buSzTx/>
              <a:buNone/>
            </a:lvl1pPr>
          </a:lstStyle>
          <a:p>
            <a:r>
              <a:t>“Type a quote here.” </a:t>
            </a:r>
          </a:p>
        </p:txBody>
      </p:sp>
      <p:sp>
        <p:nvSpPr>
          <p:cNvPr id="95" name="Shape 9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Shape 102"/>
          <p:cNvSpPr>
            <a:spLocks noGrp="1"/>
          </p:cNvSpPr>
          <p:nvPr>
            <p:ph type="pic" idx="13"/>
          </p:nvPr>
        </p:nvSpPr>
        <p:spPr>
          <a:xfrm>
            <a:off x="0" y="0"/>
            <a:ext cx="24384000" cy="13716000"/>
          </a:xfrm>
          <a:prstGeom prst="rect">
            <a:avLst/>
          </a:prstGeom>
        </p:spPr>
        <p:txBody>
          <a:bodyPr lIns="91439" tIns="45719" rIns="91439" bIns="45719" anchor="t">
            <a:noAutofit/>
          </a:bodyPr>
          <a:lstStyle/>
          <a:p>
            <a:endParaRPr/>
          </a:p>
        </p:txBody>
      </p:sp>
      <p:sp>
        <p:nvSpPr>
          <p:cNvPr id="103" name="Shape 10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Master #10">
    <p:spTree>
      <p:nvGrpSpPr>
        <p:cNvPr id="1" name=""/>
        <p:cNvGrpSpPr/>
        <p:nvPr/>
      </p:nvGrpSpPr>
      <p:grpSpPr>
        <a:xfrm>
          <a:off x="0" y="0"/>
          <a:ext cx="0" cy="0"/>
          <a:chOff x="0" y="0"/>
          <a:chExt cx="0" cy="0"/>
        </a:xfrm>
      </p:grpSpPr>
      <p:pic>
        <p:nvPicPr>
          <p:cNvPr id="117" name="droppedImage.pdf"/>
          <p:cNvPicPr>
            <a:picLocks noChangeAspect="1"/>
          </p:cNvPicPr>
          <p:nvPr/>
        </p:nvPicPr>
        <p:blipFill>
          <a:blip r:embed="rId2">
            <a:extLst/>
          </a:blip>
          <a:stretch>
            <a:fillRect/>
          </a:stretch>
        </p:blipFill>
        <p:spPr>
          <a:xfrm>
            <a:off x="-2870200" y="-7493000"/>
            <a:ext cx="30124400" cy="25528307"/>
          </a:xfrm>
          <a:prstGeom prst="rect">
            <a:avLst/>
          </a:prstGeom>
          <a:ln w="12700">
            <a:miter lim="400000"/>
          </a:ln>
        </p:spPr>
      </p:pic>
      <p:sp>
        <p:nvSpPr>
          <p:cNvPr id="118" name="Shape 118"/>
          <p:cNvSpPr>
            <a:spLocks noGrp="1"/>
          </p:cNvSpPr>
          <p:nvPr>
            <p:ph type="sldNum" sz="quarter" idx="2"/>
          </p:nvPr>
        </p:nvSpPr>
        <p:spPr>
          <a:xfrm>
            <a:off x="11965516" y="13081000"/>
            <a:ext cx="419101" cy="457200"/>
          </a:xfrm>
          <a:prstGeom prst="rect">
            <a:avLst/>
          </a:prstGeom>
        </p:spPr>
        <p:txBody>
          <a:bodyPr/>
          <a:lstStyle>
            <a:lvl1pPr>
              <a:defRPr>
                <a:latin typeface="Gill Sans"/>
                <a:ea typeface="Gill Sans"/>
                <a:cs typeface="Gill Sans"/>
                <a:sym typeface="Gill Sans"/>
              </a:defRPr>
            </a:lvl1p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mp; Subtitle copy">
    <p:spTree>
      <p:nvGrpSpPr>
        <p:cNvPr id="1" name=""/>
        <p:cNvGrpSpPr/>
        <p:nvPr/>
      </p:nvGrpSpPr>
      <p:grpSpPr>
        <a:xfrm>
          <a:off x="0" y="0"/>
          <a:ext cx="0" cy="0"/>
          <a:chOff x="0" y="0"/>
          <a:chExt cx="0" cy="0"/>
        </a:xfrm>
      </p:grpSpPr>
      <p:sp>
        <p:nvSpPr>
          <p:cNvPr id="125" name="Shape 125"/>
          <p:cNvSpPr>
            <a:spLocks noGrp="1"/>
          </p:cNvSpPr>
          <p:nvPr>
            <p:ph type="title"/>
          </p:nvPr>
        </p:nvSpPr>
        <p:spPr>
          <a:xfrm>
            <a:off x="1689100" y="4635500"/>
            <a:ext cx="20307300" cy="2349500"/>
          </a:xfrm>
          <a:prstGeom prst="rect">
            <a:avLst/>
          </a:prstGeom>
        </p:spPr>
        <p:txBody>
          <a:bodyPr anchor="b">
            <a:noAutofit/>
          </a:bodyPr>
          <a:lstStyle>
            <a:lvl1pPr algn="l">
              <a:defRPr sz="11800">
                <a:solidFill>
                  <a:srgbClr val="EBEBEB"/>
                </a:solidFill>
                <a:latin typeface="Helvetica"/>
                <a:ea typeface="Helvetica"/>
                <a:cs typeface="Helvetica"/>
                <a:sym typeface="Helvetica"/>
              </a:defRPr>
            </a:lvl1pPr>
          </a:lstStyle>
          <a:p>
            <a:r>
              <a:t>Title Text</a:t>
            </a:r>
          </a:p>
        </p:txBody>
      </p:sp>
      <p:sp>
        <p:nvSpPr>
          <p:cNvPr id="126" name="Shape 126"/>
          <p:cNvSpPr>
            <a:spLocks noGrp="1"/>
          </p:cNvSpPr>
          <p:nvPr>
            <p:ph type="body" sz="quarter" idx="1"/>
          </p:nvPr>
        </p:nvSpPr>
        <p:spPr>
          <a:xfrm>
            <a:off x="1689100" y="7493000"/>
            <a:ext cx="20307300" cy="1587500"/>
          </a:xfrm>
          <a:prstGeom prst="rect">
            <a:avLst/>
          </a:prstGeom>
        </p:spPr>
        <p:txBody>
          <a:bodyPr anchor="t">
            <a:noAutofit/>
          </a:bodyPr>
          <a:lstStyle>
            <a:lvl1pPr marL="0" indent="0">
              <a:lnSpc>
                <a:spcPct val="120000"/>
              </a:lnSpc>
              <a:spcBef>
                <a:spcPts val="0"/>
              </a:spcBef>
              <a:buSzTx/>
              <a:buNone/>
              <a:defRPr sz="2400">
                <a:solidFill>
                  <a:srgbClr val="EBEBEB"/>
                </a:solidFill>
                <a:latin typeface="Helvetica"/>
                <a:ea typeface="Helvetica"/>
                <a:cs typeface="Helvetica"/>
                <a:sym typeface="Helvetica"/>
              </a:defRPr>
            </a:lvl1pPr>
            <a:lvl2pPr marL="0" indent="0">
              <a:lnSpc>
                <a:spcPct val="120000"/>
              </a:lnSpc>
              <a:spcBef>
                <a:spcPts val="0"/>
              </a:spcBef>
              <a:buSzTx/>
              <a:buNone/>
              <a:defRPr sz="2400">
                <a:solidFill>
                  <a:srgbClr val="EBEBEB"/>
                </a:solidFill>
                <a:latin typeface="Helvetica"/>
                <a:ea typeface="Helvetica"/>
                <a:cs typeface="Helvetica"/>
                <a:sym typeface="Helvetica"/>
              </a:defRPr>
            </a:lvl2pPr>
            <a:lvl3pPr marL="0" indent="0">
              <a:lnSpc>
                <a:spcPct val="120000"/>
              </a:lnSpc>
              <a:spcBef>
                <a:spcPts val="0"/>
              </a:spcBef>
              <a:buSzTx/>
              <a:buNone/>
              <a:defRPr sz="2400">
                <a:solidFill>
                  <a:srgbClr val="EBEBEB"/>
                </a:solidFill>
                <a:latin typeface="Helvetica"/>
                <a:ea typeface="Helvetica"/>
                <a:cs typeface="Helvetica"/>
                <a:sym typeface="Helvetica"/>
              </a:defRPr>
            </a:lvl3pPr>
            <a:lvl4pPr marL="0" indent="0">
              <a:lnSpc>
                <a:spcPct val="120000"/>
              </a:lnSpc>
              <a:spcBef>
                <a:spcPts val="0"/>
              </a:spcBef>
              <a:buSzTx/>
              <a:buNone/>
              <a:defRPr sz="2400">
                <a:solidFill>
                  <a:srgbClr val="EBEBEB"/>
                </a:solidFill>
                <a:latin typeface="Helvetica"/>
                <a:ea typeface="Helvetica"/>
                <a:cs typeface="Helvetica"/>
                <a:sym typeface="Helvetica"/>
              </a:defRPr>
            </a:lvl4pPr>
            <a:lvl5pPr marL="0" indent="0">
              <a:lnSpc>
                <a:spcPct val="120000"/>
              </a:lnSpc>
              <a:spcBef>
                <a:spcPts val="0"/>
              </a:spcBef>
              <a:buSzTx/>
              <a:buNone/>
              <a:defRPr sz="2400">
                <a:solidFill>
                  <a:srgbClr val="EBEBEB"/>
                </a:solidFill>
                <a:latin typeface="Helvetica"/>
                <a:ea typeface="Helvetica"/>
                <a:cs typeface="Helvetica"/>
                <a:sym typeface="Helvetica"/>
              </a:defRPr>
            </a:lvl5pPr>
          </a:lstStyle>
          <a:p>
            <a:r>
              <a:t>Body Level One</a:t>
            </a:r>
          </a:p>
          <a:p>
            <a:pPr lvl="1"/>
            <a:r>
              <a:t>Body Level Two</a:t>
            </a:r>
          </a:p>
          <a:p>
            <a:pPr lvl="2"/>
            <a:r>
              <a:t>Body Level Three</a:t>
            </a:r>
          </a:p>
          <a:p>
            <a:pPr lvl="3"/>
            <a:r>
              <a:t>Body Level Four</a:t>
            </a:r>
          </a:p>
          <a:p>
            <a:pPr lvl="4"/>
            <a:r>
              <a:t>Body Level Five</a:t>
            </a:r>
          </a:p>
        </p:txBody>
      </p:sp>
      <p:pic>
        <p:nvPicPr>
          <p:cNvPr id="127" name="cover_bg.png"/>
          <p:cNvPicPr>
            <a:picLocks noChangeAspect="1"/>
          </p:cNvPicPr>
          <p:nvPr/>
        </p:nvPicPr>
        <p:blipFill>
          <a:blip r:embed="rId2">
            <a:extLst/>
          </a:blip>
          <a:stretch>
            <a:fillRect/>
          </a:stretch>
        </p:blipFill>
        <p:spPr>
          <a:xfrm>
            <a:off x="-8030634" y="-5325865"/>
            <a:ext cx="32490238" cy="24367680"/>
          </a:xfrm>
          <a:prstGeom prst="rect">
            <a:avLst/>
          </a:prstGeom>
          <a:ln w="12700">
            <a:miter lim="400000"/>
          </a:ln>
        </p:spPr>
      </p:pic>
      <p:sp>
        <p:nvSpPr>
          <p:cNvPr id="128" name="Shape 128"/>
          <p:cNvSpPr>
            <a:spLocks noGrp="1"/>
          </p:cNvSpPr>
          <p:nvPr>
            <p:ph type="sldNum" sz="quarter" idx="2"/>
          </p:nvPr>
        </p:nvSpPr>
        <p:spPr>
          <a:xfrm>
            <a:off x="11965516" y="13081000"/>
            <a:ext cx="419101" cy="457200"/>
          </a:xfrm>
          <a:prstGeom prst="rect">
            <a:avLst/>
          </a:prstGeom>
        </p:spPr>
        <p:txBody>
          <a:bodyPr/>
          <a:lstStyle>
            <a:lvl1pPr>
              <a:defRPr>
                <a:latin typeface="Gill Sans"/>
                <a:ea typeface="Gill Sans"/>
                <a:cs typeface="Gill Sans"/>
                <a:sym typeface="Gill Sans"/>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Blank copy">
    <p:spTree>
      <p:nvGrpSpPr>
        <p:cNvPr id="1" name=""/>
        <p:cNvGrpSpPr/>
        <p:nvPr/>
      </p:nvGrpSpPr>
      <p:grpSpPr>
        <a:xfrm>
          <a:off x="0" y="0"/>
          <a:ext cx="0" cy="0"/>
          <a:chOff x="0" y="0"/>
          <a:chExt cx="0" cy="0"/>
        </a:xfrm>
      </p:grpSpPr>
      <p:pic>
        <p:nvPicPr>
          <p:cNvPr id="135" name="green-02.png"/>
          <p:cNvPicPr>
            <a:picLocks noChangeAspect="1"/>
          </p:cNvPicPr>
          <p:nvPr/>
        </p:nvPicPr>
        <p:blipFill>
          <a:blip r:embed="rId2">
            <a:extLst/>
          </a:blip>
          <a:stretch>
            <a:fillRect/>
          </a:stretch>
        </p:blipFill>
        <p:spPr>
          <a:xfrm>
            <a:off x="0" y="-762000"/>
            <a:ext cx="24384000" cy="15240000"/>
          </a:xfrm>
          <a:prstGeom prst="rect">
            <a:avLst/>
          </a:prstGeom>
          <a:ln w="12700">
            <a:miter lim="400000"/>
          </a:ln>
        </p:spPr>
      </p:pic>
      <p:sp>
        <p:nvSpPr>
          <p:cNvPr id="136" name="Shape 136"/>
          <p:cNvSpPr>
            <a:spLocks noGrp="1"/>
          </p:cNvSpPr>
          <p:nvPr>
            <p:ph type="sldNum" sz="quarter" idx="2"/>
          </p:nvPr>
        </p:nvSpPr>
        <p:spPr>
          <a:xfrm>
            <a:off x="11972925" y="13093700"/>
            <a:ext cx="419100" cy="457200"/>
          </a:xfrm>
          <a:prstGeom prst="rect">
            <a:avLst/>
          </a:prstGeom>
        </p:spPr>
        <p:txBody>
          <a:bodyPr/>
          <a:lstStyle>
            <a:lvl1pPr>
              <a:defRPr>
                <a:latin typeface="Gill Sans"/>
                <a:ea typeface="Gill Sans"/>
                <a:cs typeface="Gill Sans"/>
                <a:sym typeface="Gill Sans"/>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pic>
        <p:nvPicPr>
          <p:cNvPr id="143" name="orange-01-01.png"/>
          <p:cNvPicPr>
            <a:picLocks noChangeAspect="1"/>
          </p:cNvPicPr>
          <p:nvPr/>
        </p:nvPicPr>
        <p:blipFill>
          <a:blip r:embed="rId2">
            <a:extLst/>
          </a:blip>
          <a:stretch>
            <a:fillRect/>
          </a:stretch>
        </p:blipFill>
        <p:spPr>
          <a:xfrm>
            <a:off x="0" y="-774700"/>
            <a:ext cx="24424640" cy="15265400"/>
          </a:xfrm>
          <a:prstGeom prst="rect">
            <a:avLst/>
          </a:prstGeom>
          <a:ln w="12700">
            <a:miter lim="400000"/>
          </a:ln>
        </p:spPr>
      </p:pic>
      <p:sp>
        <p:nvSpPr>
          <p:cNvPr id="144" name="Shape 144"/>
          <p:cNvSpPr>
            <a:spLocks noGrp="1"/>
          </p:cNvSpPr>
          <p:nvPr>
            <p:ph type="sldNum" sz="quarter" idx="2"/>
          </p:nvPr>
        </p:nvSpPr>
        <p:spPr>
          <a:xfrm>
            <a:off x="11972925" y="13093700"/>
            <a:ext cx="419100" cy="457200"/>
          </a:xfrm>
          <a:prstGeom prst="rect">
            <a:avLst/>
          </a:prstGeom>
        </p:spPr>
        <p:txBody>
          <a:bodyPr/>
          <a:lstStyle>
            <a:lvl1pPr>
              <a:defRPr>
                <a:latin typeface="Gill Sans"/>
                <a:ea typeface="Gill Sans"/>
                <a:cs typeface="Gill Sans"/>
                <a:sym typeface="Gill Sans"/>
              </a:defRPr>
            </a:lvl1p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1219200" y="12712701"/>
            <a:ext cx="5689600" cy="730250"/>
          </a:xfrm>
          <a:prstGeom prst="rect">
            <a:avLst/>
          </a:prstGeom>
        </p:spPr>
        <p:txBody>
          <a:bodyPr lIns="217709" tIns="108855" rIns="217709" bIns="108855"/>
          <a:lstStyle/>
          <a:p>
            <a:fld id="{CD3D8F6E-514B-4FDB-8E85-9C0028984BAD}" type="datetimeFigureOut">
              <a:rPr lang="en-US" smtClean="0"/>
              <a:pPr/>
              <a:t>6/8/2016</a:t>
            </a:fld>
            <a:endParaRPr lang="en-US"/>
          </a:p>
        </p:txBody>
      </p:sp>
      <p:sp>
        <p:nvSpPr>
          <p:cNvPr id="5" name="Footer Placeholder 4"/>
          <p:cNvSpPr>
            <a:spLocks noGrp="1"/>
          </p:cNvSpPr>
          <p:nvPr>
            <p:ph type="ftr" sz="quarter" idx="11"/>
          </p:nvPr>
        </p:nvSpPr>
        <p:spPr>
          <a:xfrm>
            <a:off x="8331200" y="12712701"/>
            <a:ext cx="7721600" cy="730250"/>
          </a:xfrm>
          <a:prstGeom prst="rect">
            <a:avLst/>
          </a:prstGeom>
        </p:spPr>
        <p:txBody>
          <a:bodyPr lIns="217709" tIns="108855" rIns="217709" bIns="108855"/>
          <a:lstStyle/>
          <a:p>
            <a:endParaRPr lang="en-US"/>
          </a:p>
        </p:txBody>
      </p:sp>
      <p:sp>
        <p:nvSpPr>
          <p:cNvPr id="6" name="Slide Number Placeholder 5"/>
          <p:cNvSpPr>
            <a:spLocks noGrp="1"/>
          </p:cNvSpPr>
          <p:nvPr>
            <p:ph type="sldNum" sz="quarter" idx="12"/>
          </p:nvPr>
        </p:nvSpPr>
        <p:spPr>
          <a:xfrm>
            <a:off x="11946001" y="13081000"/>
            <a:ext cx="479298" cy="471924"/>
          </a:xfrm>
        </p:spPr>
        <p:txBody>
          <a:bodyPr/>
          <a:lstStyle/>
          <a:p>
            <a:fld id="{593F77D7-BC33-4C5D-859F-B5662D3CE771}" type="slidenum">
              <a:rPr lang="en-US" smtClean="0"/>
              <a:pPr/>
              <a:t>‹#›</a:t>
            </a:fld>
            <a:endParaRPr lang="en-US"/>
          </a:p>
        </p:txBody>
      </p:sp>
    </p:spTree>
    <p:extLst>
      <p:ext uri="{BB962C8B-B14F-4D97-AF65-F5344CB8AC3E}">
        <p14:creationId xmlns:p14="http://schemas.microsoft.com/office/powerpoint/2010/main" val="29524312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48000" y="2244726"/>
            <a:ext cx="18288000" cy="4775200"/>
          </a:xfrm>
        </p:spPr>
        <p:txBody>
          <a:bodyPr anchor="b"/>
          <a:lstStyle>
            <a:lvl1pPr algn="ctr">
              <a:defRPr sz="12000"/>
            </a:lvl1pPr>
          </a:lstStyle>
          <a:p>
            <a:r>
              <a:rPr lang="en-US" smtClean="0"/>
              <a:t>Click to edit Master title style</a:t>
            </a:r>
            <a:endParaRPr lang="en-US"/>
          </a:p>
        </p:txBody>
      </p:sp>
      <p:sp>
        <p:nvSpPr>
          <p:cNvPr id="3" name="Subtitle 2"/>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3350E19-1CCA-4910-B96E-96EAA2F8C815}" type="datetimeFigureOut">
              <a:rPr lang="en-US" smtClean="0"/>
              <a:t>6/8/2016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738CC5-105A-465C-921A-0899DFDEBC94}" type="slidenum">
              <a:rPr lang="en-US" smtClean="0"/>
              <a:t>‹#›</a:t>
            </a:fld>
            <a:endParaRPr lang="en-US"/>
          </a:p>
        </p:txBody>
      </p:sp>
    </p:spTree>
    <p:extLst>
      <p:ext uri="{BB962C8B-B14F-4D97-AF65-F5344CB8AC3E}">
        <p14:creationId xmlns:p14="http://schemas.microsoft.com/office/powerpoint/2010/main" val="11007322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350E19-1CCA-4910-B96E-96EAA2F8C815}" type="datetimeFigureOut">
              <a:rPr lang="en-US" smtClean="0"/>
              <a:t>6/8/2016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738CC5-105A-465C-921A-0899DFDEBC94}" type="slidenum">
              <a:rPr lang="en-US" smtClean="0"/>
              <a:t>‹#›</a:t>
            </a:fld>
            <a:endParaRPr lang="en-US"/>
          </a:p>
        </p:txBody>
      </p:sp>
    </p:spTree>
    <p:extLst>
      <p:ext uri="{BB962C8B-B14F-4D97-AF65-F5344CB8AC3E}">
        <p14:creationId xmlns:p14="http://schemas.microsoft.com/office/powerpoint/2010/main" val="521221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63700" y="3419477"/>
            <a:ext cx="21031200" cy="5705474"/>
          </a:xfrm>
        </p:spPr>
        <p:txBody>
          <a:bodyPr anchor="b"/>
          <a:lstStyle>
            <a:lvl1pPr>
              <a:defRPr sz="12000"/>
            </a:lvl1pPr>
          </a:lstStyle>
          <a:p>
            <a:r>
              <a:rPr lang="en-US" smtClean="0"/>
              <a:t>Click to edit Master title style</a:t>
            </a:r>
            <a:endParaRPr lang="en-US"/>
          </a:p>
        </p:txBody>
      </p:sp>
      <p:sp>
        <p:nvSpPr>
          <p:cNvPr id="3" name="Text Placeholder 2"/>
          <p:cNvSpPr>
            <a:spLocks noGrp="1"/>
          </p:cNvSpPr>
          <p:nvPr>
            <p:ph type="body" idx="1"/>
          </p:nvPr>
        </p:nvSpPr>
        <p:spPr>
          <a:xfrm>
            <a:off x="1663700" y="9178927"/>
            <a:ext cx="21031200" cy="3000374"/>
          </a:xfrm>
        </p:spPr>
        <p:txBody>
          <a:bodyPr/>
          <a:lstStyle>
            <a:lvl1pPr marL="0" indent="0">
              <a:buNone/>
              <a:defRPr sz="4800">
                <a:solidFill>
                  <a:schemeClr val="tx1">
                    <a:tint val="75000"/>
                  </a:schemeClr>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3350E19-1CCA-4910-B96E-96EAA2F8C815}" type="datetimeFigureOut">
              <a:rPr lang="en-US" smtClean="0"/>
              <a:t>6/8/2016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738CC5-105A-465C-921A-0899DFDEBC94}" type="slidenum">
              <a:rPr lang="en-US" smtClean="0"/>
              <a:t>‹#›</a:t>
            </a:fld>
            <a:endParaRPr lang="en-US"/>
          </a:p>
        </p:txBody>
      </p:sp>
    </p:spTree>
    <p:extLst>
      <p:ext uri="{BB962C8B-B14F-4D97-AF65-F5344CB8AC3E}">
        <p14:creationId xmlns:p14="http://schemas.microsoft.com/office/powerpoint/2010/main" val="25809162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76400" y="3651250"/>
            <a:ext cx="10363200" cy="870267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2344400" y="3651250"/>
            <a:ext cx="10363200" cy="870267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3350E19-1CCA-4910-B96E-96EAA2F8C815}" type="datetimeFigureOut">
              <a:rPr lang="en-US" smtClean="0"/>
              <a:t>6/8/2016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738CC5-105A-465C-921A-0899DFDEBC94}" type="slidenum">
              <a:rPr lang="en-US" smtClean="0"/>
              <a:t>‹#›</a:t>
            </a:fld>
            <a:endParaRPr lang="en-US"/>
          </a:p>
        </p:txBody>
      </p:sp>
    </p:spTree>
    <p:extLst>
      <p:ext uri="{BB962C8B-B14F-4D97-AF65-F5344CB8AC3E}">
        <p14:creationId xmlns:p14="http://schemas.microsoft.com/office/powerpoint/2010/main" val="1609850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79576" y="730251"/>
            <a:ext cx="21031200" cy="2651126"/>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1679577" y="3362326"/>
            <a:ext cx="10315574"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smtClean="0"/>
              <a:t>Edit Master text styles</a:t>
            </a:r>
          </a:p>
        </p:txBody>
      </p:sp>
      <p:sp>
        <p:nvSpPr>
          <p:cNvPr id="4" name="Content Placeholder 3"/>
          <p:cNvSpPr>
            <a:spLocks noGrp="1"/>
          </p:cNvSpPr>
          <p:nvPr>
            <p:ph sz="half" idx="2"/>
          </p:nvPr>
        </p:nvSpPr>
        <p:spPr>
          <a:xfrm>
            <a:off x="1679577" y="5010150"/>
            <a:ext cx="10315574" cy="736917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2344400" y="3362326"/>
            <a:ext cx="10366376"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smtClean="0"/>
              <a:t>Edit Master text styles</a:t>
            </a:r>
          </a:p>
        </p:txBody>
      </p:sp>
      <p:sp>
        <p:nvSpPr>
          <p:cNvPr id="6" name="Content Placeholder 5"/>
          <p:cNvSpPr>
            <a:spLocks noGrp="1"/>
          </p:cNvSpPr>
          <p:nvPr>
            <p:ph sz="quarter" idx="4"/>
          </p:nvPr>
        </p:nvSpPr>
        <p:spPr>
          <a:xfrm>
            <a:off x="12344400" y="5010150"/>
            <a:ext cx="10366376" cy="736917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3350E19-1CCA-4910-B96E-96EAA2F8C815}" type="datetimeFigureOut">
              <a:rPr lang="en-US" smtClean="0"/>
              <a:t>6/8/2016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738CC5-105A-465C-921A-0899DFDEBC94}" type="slidenum">
              <a:rPr lang="en-US" smtClean="0"/>
              <a:t>‹#›</a:t>
            </a:fld>
            <a:endParaRPr lang="en-US"/>
          </a:p>
        </p:txBody>
      </p:sp>
    </p:spTree>
    <p:extLst>
      <p:ext uri="{BB962C8B-B14F-4D97-AF65-F5344CB8AC3E}">
        <p14:creationId xmlns:p14="http://schemas.microsoft.com/office/powerpoint/2010/main" val="1112639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3350E19-1CCA-4910-B96E-96EAA2F8C815}" type="datetimeFigureOut">
              <a:rPr lang="en-US" smtClean="0"/>
              <a:t>6/8/2016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738CC5-105A-465C-921A-0899DFDEBC94}" type="slidenum">
              <a:rPr lang="en-US" smtClean="0"/>
              <a:t>‹#›</a:t>
            </a:fld>
            <a:endParaRPr lang="en-US"/>
          </a:p>
        </p:txBody>
      </p:sp>
    </p:spTree>
    <p:extLst>
      <p:ext uri="{BB962C8B-B14F-4D97-AF65-F5344CB8AC3E}">
        <p14:creationId xmlns:p14="http://schemas.microsoft.com/office/powerpoint/2010/main" val="2352835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350E19-1CCA-4910-B96E-96EAA2F8C815}" type="datetimeFigureOut">
              <a:rPr lang="en-US" smtClean="0"/>
              <a:t>6/8/2016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6738CC5-105A-465C-921A-0899DFDEBC94}" type="slidenum">
              <a:rPr lang="en-US" smtClean="0"/>
              <a:t>‹#›</a:t>
            </a:fld>
            <a:endParaRPr lang="en-US"/>
          </a:p>
        </p:txBody>
      </p:sp>
    </p:spTree>
    <p:extLst>
      <p:ext uri="{BB962C8B-B14F-4D97-AF65-F5344CB8AC3E}">
        <p14:creationId xmlns:p14="http://schemas.microsoft.com/office/powerpoint/2010/main" val="22063091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7" y="914400"/>
            <a:ext cx="7864474" cy="3200400"/>
          </a:xfrm>
        </p:spPr>
        <p:txBody>
          <a:bodyPr anchor="b"/>
          <a:lstStyle>
            <a:lvl1pPr>
              <a:defRPr sz="6400"/>
            </a:lvl1pPr>
          </a:lstStyle>
          <a:p>
            <a:r>
              <a:rPr lang="en-US" smtClean="0"/>
              <a:t>Click to edit Master title style</a:t>
            </a:r>
            <a:endParaRPr lang="en-US"/>
          </a:p>
        </p:txBody>
      </p:sp>
      <p:sp>
        <p:nvSpPr>
          <p:cNvPr id="3" name="Content Placeholder 2"/>
          <p:cNvSpPr>
            <a:spLocks noGrp="1"/>
          </p:cNvSpPr>
          <p:nvPr>
            <p:ph idx="1"/>
          </p:nvPr>
        </p:nvSpPr>
        <p:spPr>
          <a:xfrm>
            <a:off x="10366376" y="1974851"/>
            <a:ext cx="123444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smtClean="0"/>
              <a:t>Edit Master text styles</a:t>
            </a:r>
          </a:p>
        </p:txBody>
      </p:sp>
      <p:sp>
        <p:nvSpPr>
          <p:cNvPr id="5" name="Date Placeholder 4"/>
          <p:cNvSpPr>
            <a:spLocks noGrp="1"/>
          </p:cNvSpPr>
          <p:nvPr>
            <p:ph type="dt" sz="half" idx="10"/>
          </p:nvPr>
        </p:nvSpPr>
        <p:spPr/>
        <p:txBody>
          <a:bodyPr/>
          <a:lstStyle/>
          <a:p>
            <a:fld id="{A3350E19-1CCA-4910-B96E-96EAA2F8C815}" type="datetimeFigureOut">
              <a:rPr lang="en-US" smtClean="0"/>
              <a:t>6/8/2016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738CC5-105A-465C-921A-0899DFDEBC94}" type="slidenum">
              <a:rPr lang="en-US" smtClean="0"/>
              <a:t>‹#›</a:t>
            </a:fld>
            <a:endParaRPr lang="en-US"/>
          </a:p>
        </p:txBody>
      </p:sp>
    </p:spTree>
    <p:extLst>
      <p:ext uri="{BB962C8B-B14F-4D97-AF65-F5344CB8AC3E}">
        <p14:creationId xmlns:p14="http://schemas.microsoft.com/office/powerpoint/2010/main" val="19081298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7" y="914400"/>
            <a:ext cx="7864474" cy="3200400"/>
          </a:xfrm>
        </p:spPr>
        <p:txBody>
          <a:bodyPr anchor="b"/>
          <a:lstStyle>
            <a:lvl1pPr>
              <a:defRPr sz="6400"/>
            </a:lvl1pPr>
          </a:lstStyle>
          <a:p>
            <a:r>
              <a:rPr lang="en-US" smtClean="0"/>
              <a:t>Click to edit Master title style</a:t>
            </a:r>
            <a:endParaRPr lang="en-US"/>
          </a:p>
        </p:txBody>
      </p:sp>
      <p:sp>
        <p:nvSpPr>
          <p:cNvPr id="3" name="Picture Placeholder 2"/>
          <p:cNvSpPr>
            <a:spLocks noGrp="1"/>
          </p:cNvSpPr>
          <p:nvPr>
            <p:ph type="pic" idx="1"/>
          </p:nvPr>
        </p:nvSpPr>
        <p:spPr>
          <a:xfrm>
            <a:off x="10366376" y="1974851"/>
            <a:ext cx="12344400" cy="974725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en-US"/>
          </a:p>
        </p:txBody>
      </p:sp>
      <p:sp>
        <p:nvSpPr>
          <p:cNvPr id="4" name="Text Placeholder 3"/>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smtClean="0"/>
              <a:t>Edit Master text styles</a:t>
            </a:r>
          </a:p>
        </p:txBody>
      </p:sp>
      <p:sp>
        <p:nvSpPr>
          <p:cNvPr id="5" name="Date Placeholder 4"/>
          <p:cNvSpPr>
            <a:spLocks noGrp="1"/>
          </p:cNvSpPr>
          <p:nvPr>
            <p:ph type="dt" sz="half" idx="10"/>
          </p:nvPr>
        </p:nvSpPr>
        <p:spPr/>
        <p:txBody>
          <a:bodyPr/>
          <a:lstStyle/>
          <a:p>
            <a:fld id="{A3350E19-1CCA-4910-B96E-96EAA2F8C815}" type="datetimeFigureOut">
              <a:rPr lang="en-US" smtClean="0"/>
              <a:t>6/8/2016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738CC5-105A-465C-921A-0899DFDEBC94}" type="slidenum">
              <a:rPr lang="en-US" smtClean="0"/>
              <a:t>‹#›</a:t>
            </a:fld>
            <a:endParaRPr lang="en-US"/>
          </a:p>
        </p:txBody>
      </p:sp>
    </p:spTree>
    <p:extLst>
      <p:ext uri="{BB962C8B-B14F-4D97-AF65-F5344CB8AC3E}">
        <p14:creationId xmlns:p14="http://schemas.microsoft.com/office/powerpoint/2010/main" val="21642874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350E19-1CCA-4910-B96E-96EAA2F8C815}" type="datetimeFigureOut">
              <a:rPr lang="en-US" smtClean="0"/>
              <a:t>6/8/2016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738CC5-105A-465C-921A-0899DFDEBC94}" type="slidenum">
              <a:rPr lang="en-US" smtClean="0"/>
              <a:t>‹#›</a:t>
            </a:fld>
            <a:endParaRPr lang="en-US"/>
          </a:p>
        </p:txBody>
      </p:sp>
    </p:spTree>
    <p:extLst>
      <p:ext uri="{BB962C8B-B14F-4D97-AF65-F5344CB8AC3E}">
        <p14:creationId xmlns:p14="http://schemas.microsoft.com/office/powerpoint/2010/main" val="23025206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449800" y="730250"/>
            <a:ext cx="5257800" cy="11623676"/>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676400" y="730250"/>
            <a:ext cx="15468600" cy="11623676"/>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350E19-1CCA-4910-B96E-96EAA2F8C815}" type="datetimeFigureOut">
              <a:rPr lang="en-US" smtClean="0"/>
              <a:t>6/8/2016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738CC5-105A-465C-921A-0899DFDEBC94}" type="slidenum">
              <a:rPr lang="en-US" smtClean="0"/>
              <a:t>‹#›</a:t>
            </a:fld>
            <a:endParaRPr lang="en-US"/>
          </a:p>
        </p:txBody>
      </p:sp>
    </p:spTree>
    <p:extLst>
      <p:ext uri="{BB962C8B-B14F-4D97-AF65-F5344CB8AC3E}">
        <p14:creationId xmlns:p14="http://schemas.microsoft.com/office/powerpoint/2010/main" val="361612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1689100" y="952500"/>
            <a:ext cx="21005800" cy="2286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Title Text</a:t>
            </a:r>
          </a:p>
        </p:txBody>
      </p:sp>
      <p:sp>
        <p:nvSpPr>
          <p:cNvPr id="3" name="Shape 3"/>
          <p:cNvSpPr>
            <a:spLocks noGrp="1"/>
          </p:cNvSpPr>
          <p:nvPr>
            <p:ph type="body" idx="1"/>
          </p:nvPr>
        </p:nvSpPr>
        <p:spPr>
          <a:xfrm>
            <a:off x="1689100" y="3238500"/>
            <a:ext cx="21005800" cy="92075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hape 4"/>
          <p:cNvSpPr>
            <a:spLocks noGrp="1"/>
          </p:cNvSpPr>
          <p:nvPr>
            <p:ph type="sldNum" sz="quarter" idx="2"/>
          </p:nvPr>
        </p:nvSpPr>
        <p:spPr>
          <a:xfrm>
            <a:off x="11959031" y="13081000"/>
            <a:ext cx="453238" cy="469900"/>
          </a:xfrm>
          <a:prstGeom prst="rect">
            <a:avLst/>
          </a:prstGeom>
          <a:ln w="12700">
            <a:miter lim="400000"/>
          </a:ln>
        </p:spPr>
        <p:txBody>
          <a:bodyPr wrap="none" lIns="50800" tIns="50800" rIns="50800" bIns="50800">
            <a:spAutoFit/>
          </a:bodyPr>
          <a:lstStyle>
            <a:lvl1pPr>
              <a:defRPr sz="24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 id="2147483663" r:id="rId14"/>
    <p:sldLayoutId id="2147483664" r:id="rId15"/>
    <p:sldLayoutId id="2147483665" r:id="rId16"/>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1pPr>
      <a:lvl2pPr marL="0" marR="0" indent="2286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2pPr>
      <a:lvl3pPr marL="0" marR="0" indent="4572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3pPr>
      <a:lvl4pPr marL="0" marR="0" indent="6858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4pPr>
      <a:lvl5pPr marL="0" marR="0" indent="9144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5pPr>
      <a:lvl6pPr marL="0" marR="0" indent="11430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6pPr>
      <a:lvl7pPr marL="0" marR="0" indent="13716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7pPr>
      <a:lvl8pPr marL="0" marR="0" indent="16002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8pPr>
      <a:lvl9pPr marL="0" marR="0" indent="18288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9pPr>
    </p:titleStyle>
    <p:bodyStyle>
      <a:lvl1pPr marL="63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1pPr>
      <a:lvl2pPr marL="127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2pPr>
      <a:lvl3pPr marL="190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3pPr>
      <a:lvl4pPr marL="254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4pPr>
      <a:lvl5pPr marL="317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5pPr>
      <a:lvl6pPr marL="381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6pPr>
      <a:lvl7pPr marL="444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7pPr>
      <a:lvl8pPr marL="508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8pPr>
      <a:lvl9pPr marL="571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1pPr>
      <a:lvl2pPr marL="0" marR="0" indent="2286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2pPr>
      <a:lvl3pPr marL="0" marR="0" indent="4572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3pPr>
      <a:lvl4pPr marL="0" marR="0" indent="6858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4pPr>
      <a:lvl5pPr marL="0" marR="0" indent="9144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5pPr>
      <a:lvl6pPr marL="0" marR="0" indent="11430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6pPr>
      <a:lvl7pPr marL="0" marR="0" indent="13716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7pPr>
      <a:lvl8pPr marL="0" marR="0" indent="16002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8pPr>
      <a:lvl9pPr marL="0" marR="0" indent="18288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6400" y="730251"/>
            <a:ext cx="21031200" cy="2651126"/>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1676400" y="3651250"/>
            <a:ext cx="21031200" cy="8702676"/>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1676400" y="12712701"/>
            <a:ext cx="5486400" cy="730250"/>
          </a:xfrm>
          <a:prstGeom prst="rect">
            <a:avLst/>
          </a:prstGeom>
        </p:spPr>
        <p:txBody>
          <a:bodyPr vert="horz" lIns="91440" tIns="45720" rIns="91440" bIns="45720" rtlCol="0" anchor="ctr"/>
          <a:lstStyle>
            <a:lvl1pPr algn="l">
              <a:defRPr sz="2400">
                <a:solidFill>
                  <a:schemeClr val="tx1">
                    <a:tint val="75000"/>
                  </a:schemeClr>
                </a:solidFill>
              </a:defRPr>
            </a:lvl1pPr>
          </a:lstStyle>
          <a:p>
            <a:fld id="{A3350E19-1CCA-4910-B96E-96EAA2F8C815}" type="datetimeFigureOut">
              <a:rPr lang="en-US" smtClean="0"/>
              <a:t>6/8/2016</a:t>
            </a:fld>
            <a:endParaRPr lang="en-US"/>
          </a:p>
        </p:txBody>
      </p:sp>
      <p:sp>
        <p:nvSpPr>
          <p:cNvPr id="5" name="Footer Placeholder 4"/>
          <p:cNvSpPr>
            <a:spLocks noGrp="1"/>
          </p:cNvSpPr>
          <p:nvPr>
            <p:ph type="ftr" sz="quarter" idx="3"/>
          </p:nvPr>
        </p:nvSpPr>
        <p:spPr>
          <a:xfrm>
            <a:off x="8077200" y="12712701"/>
            <a:ext cx="8229600" cy="730250"/>
          </a:xfrm>
          <a:prstGeom prst="rect">
            <a:avLst/>
          </a:prstGeom>
        </p:spPr>
        <p:txBody>
          <a:bodyPr vert="horz" lIns="91440" tIns="45720" rIns="91440" bIns="45720" rtlCol="0" anchor="ctr"/>
          <a:lstStyle>
            <a:lvl1pPr algn="ctr">
              <a:defRPr sz="24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7221200" y="12712701"/>
            <a:ext cx="5486400" cy="730250"/>
          </a:xfrm>
          <a:prstGeom prst="rect">
            <a:avLst/>
          </a:prstGeom>
        </p:spPr>
        <p:txBody>
          <a:bodyPr vert="horz" lIns="91440" tIns="45720" rIns="91440" bIns="45720" rtlCol="0" anchor="ctr"/>
          <a:lstStyle>
            <a:lvl1pPr algn="r">
              <a:defRPr sz="2400">
                <a:solidFill>
                  <a:schemeClr val="tx1">
                    <a:tint val="75000"/>
                  </a:schemeClr>
                </a:solidFill>
              </a:defRPr>
            </a:lvl1pPr>
          </a:lstStyle>
          <a:p>
            <a:fld id="{06738CC5-105A-465C-921A-0899DFDEBC94}" type="slidenum">
              <a:rPr lang="en-US" smtClean="0"/>
              <a:t>‹#›</a:t>
            </a:fld>
            <a:endParaRPr lang="en-US"/>
          </a:p>
        </p:txBody>
      </p:sp>
    </p:spTree>
    <p:extLst>
      <p:ext uri="{BB962C8B-B14F-4D97-AF65-F5344CB8AC3E}">
        <p14:creationId xmlns:p14="http://schemas.microsoft.com/office/powerpoint/2010/main" val="3885259732"/>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hyperlink" Target="https://wiki.vip.corp.ebay.com/display/styleguide/eBay+Marketplaces+US+style+guidelines" TargetMode="Externa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23.xml"/><Relationship Id="rId4" Type="http://schemas.openxmlformats.org/officeDocument/2006/relationships/hyperlink" Target="https://wiki.vip.corp.ebay.com/display/GSSKM/Project+SOS+-+Shakespeare+on+Steroids"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2" Type="http://schemas.openxmlformats.org/officeDocument/2006/relationships/hyperlink" Target="https://wiki.vip.corp.ebay.com/display/UEDCSTRAT/eBay+Marketplaces+style+guide+directory" TargetMode="Externa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 name="cover_bg.png"/>
          <p:cNvPicPr>
            <a:picLocks noChangeAspect="1"/>
          </p:cNvPicPr>
          <p:nvPr/>
        </p:nvPicPr>
        <p:blipFill>
          <a:blip r:embed="rId2">
            <a:extLst/>
          </a:blip>
          <a:stretch>
            <a:fillRect/>
          </a:stretch>
        </p:blipFill>
        <p:spPr>
          <a:xfrm>
            <a:off x="7073900" y="0"/>
            <a:ext cx="18288000" cy="13716000"/>
          </a:xfrm>
          <a:prstGeom prst="rect">
            <a:avLst/>
          </a:prstGeom>
          <a:ln w="12700">
            <a:miter lim="400000"/>
          </a:ln>
        </p:spPr>
      </p:pic>
      <p:pic>
        <p:nvPicPr>
          <p:cNvPr id="154" name="cover_bg.png"/>
          <p:cNvPicPr>
            <a:picLocks noChangeAspect="1"/>
          </p:cNvPicPr>
          <p:nvPr/>
        </p:nvPicPr>
        <p:blipFill>
          <a:blip r:embed="rId2">
            <a:extLst/>
          </a:blip>
          <a:stretch>
            <a:fillRect/>
          </a:stretch>
        </p:blipFill>
        <p:spPr>
          <a:xfrm>
            <a:off x="0" y="0"/>
            <a:ext cx="18288000" cy="13716000"/>
          </a:xfrm>
          <a:prstGeom prst="rect">
            <a:avLst/>
          </a:prstGeom>
          <a:ln w="12700">
            <a:miter lim="400000"/>
          </a:ln>
        </p:spPr>
      </p:pic>
      <p:pic>
        <p:nvPicPr>
          <p:cNvPr id="155" name="cover_bg.png"/>
          <p:cNvPicPr>
            <a:picLocks noChangeAspect="1"/>
          </p:cNvPicPr>
          <p:nvPr/>
        </p:nvPicPr>
        <p:blipFill>
          <a:blip r:embed="rId2">
            <a:extLst/>
          </a:blip>
          <a:stretch>
            <a:fillRect/>
          </a:stretch>
        </p:blipFill>
        <p:spPr>
          <a:xfrm>
            <a:off x="-6032500" y="0"/>
            <a:ext cx="18288000" cy="13716000"/>
          </a:xfrm>
          <a:prstGeom prst="rect">
            <a:avLst/>
          </a:prstGeom>
          <a:ln w="12700">
            <a:miter lim="400000"/>
          </a:ln>
        </p:spPr>
      </p:pic>
      <p:sp>
        <p:nvSpPr>
          <p:cNvPr id="156" name="Shape 156"/>
          <p:cNvSpPr/>
          <p:nvPr/>
        </p:nvSpPr>
        <p:spPr>
          <a:xfrm>
            <a:off x="1676400" y="3213100"/>
            <a:ext cx="22542500" cy="65405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algn="l">
              <a:defRPr sz="14400" spc="-576">
                <a:solidFill>
                  <a:srgbClr val="FFFFFF"/>
                </a:solidFill>
                <a:latin typeface="Helvetica Neue"/>
                <a:ea typeface="Helvetica Neue"/>
                <a:cs typeface="Helvetica Neue"/>
                <a:sym typeface="Helvetica Neue"/>
              </a:defRPr>
            </a:lvl1pPr>
          </a:lstStyle>
          <a:p>
            <a:r>
              <a:rPr dirty="0"/>
              <a:t>SOS Content </a:t>
            </a:r>
            <a:r>
              <a:rPr dirty="0" smtClean="0"/>
              <a:t>Guidelines</a:t>
            </a:r>
            <a:endParaRPr lang="en-US" dirty="0" smtClean="0"/>
          </a:p>
          <a:p>
            <a:endParaRPr lang="en-US" sz="5400" dirty="0" smtClean="0"/>
          </a:p>
          <a:p>
            <a:endParaRPr lang="en-US" sz="5400" dirty="0" smtClean="0"/>
          </a:p>
          <a:p>
            <a:r>
              <a:rPr lang="en-US" sz="5400" dirty="0" smtClean="0"/>
              <a:t>DeAnn Wright</a:t>
            </a:r>
          </a:p>
          <a:p>
            <a:r>
              <a:rPr lang="en-US" sz="5400" dirty="0" smtClean="0"/>
              <a:t>April 1, 2016</a:t>
            </a:r>
            <a:endParaRPr sz="5400" dirty="0"/>
          </a:p>
        </p:txBody>
      </p:sp>
      <p:pic>
        <p:nvPicPr>
          <p:cNvPr id="157" name="pasted-image.pdf"/>
          <p:cNvPicPr>
            <a:picLocks noChangeAspect="1"/>
          </p:cNvPicPr>
          <p:nvPr/>
        </p:nvPicPr>
        <p:blipFill>
          <a:blip r:embed="rId3">
            <a:extLst/>
          </a:blip>
          <a:stretch>
            <a:fillRect/>
          </a:stretch>
        </p:blipFill>
        <p:spPr>
          <a:xfrm>
            <a:off x="1829580" y="12062373"/>
            <a:ext cx="2757891" cy="1105213"/>
          </a:xfrm>
          <a:prstGeom prst="rect">
            <a:avLst/>
          </a:prstGeom>
          <a:ln w="12700">
            <a:miter lim="400000"/>
          </a:ln>
        </p:spPr>
      </p:pic>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 name="Shape 159"/>
          <p:cNvSpPr/>
          <p:nvPr/>
        </p:nvSpPr>
        <p:spPr>
          <a:xfrm>
            <a:off x="-714775" y="5655731"/>
            <a:ext cx="25361242" cy="1"/>
          </a:xfrm>
          <a:prstGeom prst="line">
            <a:avLst/>
          </a:prstGeom>
          <a:ln w="50800" cap="rnd">
            <a:solidFill>
              <a:srgbClr val="34B99D"/>
            </a:solidFill>
            <a:custDash>
              <a:ds d="100000" sp="200000"/>
            </a:custDash>
            <a:miter lim="400000"/>
          </a:ln>
        </p:spPr>
        <p:txBody>
          <a:bodyPr lIns="50800" tIns="50800" rIns="50800" bIns="50800" anchor="ctr"/>
          <a:lstStyle/>
          <a:p>
            <a:pPr>
              <a:defRPr sz="3200"/>
            </a:pPr>
            <a:endParaRPr/>
          </a:p>
        </p:txBody>
      </p:sp>
      <p:sp>
        <p:nvSpPr>
          <p:cNvPr id="160" name="Shape 160"/>
          <p:cNvSpPr/>
          <p:nvPr/>
        </p:nvSpPr>
        <p:spPr>
          <a:xfrm flipV="1">
            <a:off x="5535743" y="5533992"/>
            <a:ext cx="1" cy="4051575"/>
          </a:xfrm>
          <a:prstGeom prst="line">
            <a:avLst/>
          </a:prstGeom>
          <a:ln w="50800" cap="rnd">
            <a:solidFill>
              <a:srgbClr val="34B99D"/>
            </a:solidFill>
            <a:custDash>
              <a:ds d="100000" sp="200000"/>
            </a:custDash>
            <a:miter lim="400000"/>
          </a:ln>
        </p:spPr>
        <p:txBody>
          <a:bodyPr lIns="50800" tIns="50800" rIns="50800" bIns="50800" anchor="ctr"/>
          <a:lstStyle/>
          <a:p>
            <a:pPr>
              <a:defRPr sz="3200"/>
            </a:pPr>
            <a:endParaRPr/>
          </a:p>
        </p:txBody>
      </p:sp>
      <p:sp>
        <p:nvSpPr>
          <p:cNvPr id="161" name="Shape 161"/>
          <p:cNvSpPr/>
          <p:nvPr/>
        </p:nvSpPr>
        <p:spPr>
          <a:xfrm flipV="1">
            <a:off x="12191999" y="5533992"/>
            <a:ext cx="1" cy="4051575"/>
          </a:xfrm>
          <a:prstGeom prst="line">
            <a:avLst/>
          </a:prstGeom>
          <a:ln w="50800" cap="rnd">
            <a:solidFill>
              <a:srgbClr val="34B99D"/>
            </a:solidFill>
            <a:custDash>
              <a:ds d="100000" sp="200000"/>
            </a:custDash>
            <a:miter lim="400000"/>
          </a:ln>
        </p:spPr>
        <p:txBody>
          <a:bodyPr lIns="50800" tIns="50800" rIns="50800" bIns="50800" anchor="ctr"/>
          <a:lstStyle/>
          <a:p>
            <a:pPr>
              <a:defRPr sz="3200"/>
            </a:pPr>
            <a:endParaRPr/>
          </a:p>
        </p:txBody>
      </p:sp>
      <p:sp>
        <p:nvSpPr>
          <p:cNvPr id="162" name="Shape 162"/>
          <p:cNvSpPr/>
          <p:nvPr/>
        </p:nvSpPr>
        <p:spPr>
          <a:xfrm flipV="1">
            <a:off x="18848256" y="5533992"/>
            <a:ext cx="1" cy="4051575"/>
          </a:xfrm>
          <a:prstGeom prst="line">
            <a:avLst/>
          </a:prstGeom>
          <a:ln w="50800" cap="rnd">
            <a:solidFill>
              <a:srgbClr val="34B99D"/>
            </a:solidFill>
            <a:custDash>
              <a:ds d="100000" sp="200000"/>
            </a:custDash>
            <a:miter lim="400000"/>
          </a:ln>
        </p:spPr>
        <p:txBody>
          <a:bodyPr lIns="50800" tIns="50800" rIns="50800" bIns="50800" anchor="ctr"/>
          <a:lstStyle/>
          <a:p>
            <a:pPr>
              <a:defRPr sz="3200"/>
            </a:pPr>
            <a:endParaRPr/>
          </a:p>
        </p:txBody>
      </p:sp>
      <p:pic>
        <p:nvPicPr>
          <p:cNvPr id="163" name="pasted-image.pdf"/>
          <p:cNvPicPr>
            <a:picLocks noChangeAspect="1"/>
          </p:cNvPicPr>
          <p:nvPr/>
        </p:nvPicPr>
        <p:blipFill>
          <a:blip r:embed="rId2">
            <a:extLst/>
          </a:blip>
          <a:stretch>
            <a:fillRect/>
          </a:stretch>
        </p:blipFill>
        <p:spPr>
          <a:xfrm>
            <a:off x="3809343" y="3920066"/>
            <a:ext cx="16773781" cy="3471330"/>
          </a:xfrm>
          <a:prstGeom prst="rect">
            <a:avLst/>
          </a:prstGeom>
          <a:ln w="12700">
            <a:miter lim="400000"/>
          </a:ln>
        </p:spPr>
      </p:pic>
      <p:sp>
        <p:nvSpPr>
          <p:cNvPr id="164" name="Shape 164"/>
          <p:cNvSpPr/>
          <p:nvPr/>
        </p:nvSpPr>
        <p:spPr>
          <a:xfrm>
            <a:off x="5336379" y="9325632"/>
            <a:ext cx="398728" cy="398728"/>
          </a:xfrm>
          <a:prstGeom prst="ellipse">
            <a:avLst/>
          </a:prstGeom>
          <a:blipFill>
            <a:blip r:embed="rId3"/>
          </a:blipFill>
          <a:ln w="12700">
            <a:miter lim="400000"/>
          </a:ln>
        </p:spPr>
        <p:txBody>
          <a:bodyPr lIns="50800" tIns="50800" rIns="50800" bIns="50800" anchor="ctr"/>
          <a:lstStyle/>
          <a:p>
            <a:pPr>
              <a:defRPr sz="3200">
                <a:solidFill>
                  <a:srgbClr val="FFFFFF"/>
                </a:solidFill>
              </a:defRPr>
            </a:pPr>
            <a:endParaRPr/>
          </a:p>
        </p:txBody>
      </p:sp>
      <p:sp>
        <p:nvSpPr>
          <p:cNvPr id="165" name="Shape 165"/>
          <p:cNvSpPr/>
          <p:nvPr/>
        </p:nvSpPr>
        <p:spPr>
          <a:xfrm>
            <a:off x="11992636" y="9325632"/>
            <a:ext cx="398728" cy="398728"/>
          </a:xfrm>
          <a:prstGeom prst="ellipse">
            <a:avLst/>
          </a:prstGeom>
          <a:blipFill>
            <a:blip r:embed="rId3"/>
          </a:blipFill>
          <a:ln w="12700">
            <a:miter lim="400000"/>
          </a:ln>
        </p:spPr>
        <p:txBody>
          <a:bodyPr lIns="50800" tIns="50800" rIns="50800" bIns="50800" anchor="ctr"/>
          <a:lstStyle/>
          <a:p>
            <a:pPr>
              <a:defRPr sz="3200">
                <a:solidFill>
                  <a:srgbClr val="FFFFFF"/>
                </a:solidFill>
              </a:defRPr>
            </a:pPr>
            <a:endParaRPr/>
          </a:p>
        </p:txBody>
      </p:sp>
      <p:sp>
        <p:nvSpPr>
          <p:cNvPr id="166" name="Shape 166"/>
          <p:cNvSpPr/>
          <p:nvPr/>
        </p:nvSpPr>
        <p:spPr>
          <a:xfrm>
            <a:off x="18648892" y="9325632"/>
            <a:ext cx="398728" cy="398728"/>
          </a:xfrm>
          <a:prstGeom prst="ellipse">
            <a:avLst/>
          </a:prstGeom>
          <a:blipFill>
            <a:blip r:embed="rId3"/>
          </a:blipFill>
          <a:ln w="12700">
            <a:miter lim="400000"/>
          </a:ln>
        </p:spPr>
        <p:txBody>
          <a:bodyPr lIns="50800" tIns="50800" rIns="50800" bIns="50800" anchor="ctr"/>
          <a:lstStyle/>
          <a:p>
            <a:pPr>
              <a:defRPr sz="3200">
                <a:solidFill>
                  <a:srgbClr val="FFFFFF"/>
                </a:solidFill>
              </a:defRPr>
            </a:pPr>
            <a:endParaRPr/>
          </a:p>
        </p:txBody>
      </p:sp>
      <p:sp>
        <p:nvSpPr>
          <p:cNvPr id="167" name="Shape 167"/>
          <p:cNvSpPr/>
          <p:nvPr/>
        </p:nvSpPr>
        <p:spPr>
          <a:xfrm>
            <a:off x="3519966" y="10001151"/>
            <a:ext cx="4031553" cy="1333698"/>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a:defRPr sz="4000">
                <a:latin typeface="Helvetica Neue Medium"/>
                <a:ea typeface="Helvetica Neue Medium"/>
                <a:cs typeface="Helvetica Neue Medium"/>
                <a:sym typeface="Helvetica Neue Medium"/>
              </a:defRPr>
            </a:pPr>
            <a:r>
              <a:rPr dirty="0" smtClean="0"/>
              <a:t>W</a:t>
            </a:r>
            <a:r>
              <a:rPr lang="en-US" dirty="0" smtClean="0"/>
              <a:t>HAT</a:t>
            </a:r>
            <a:r>
              <a:rPr dirty="0" smtClean="0"/>
              <a:t> </a:t>
            </a:r>
            <a:r>
              <a:rPr lang="en-US" dirty="0" smtClean="0"/>
              <a:t>MAKES </a:t>
            </a:r>
            <a:r>
              <a:rPr lang="en-US" dirty="0"/>
              <a:t>A</a:t>
            </a:r>
            <a:endParaRPr dirty="0"/>
          </a:p>
          <a:p>
            <a:pPr>
              <a:defRPr sz="4000">
                <a:latin typeface="Helvetica Neue Medium"/>
                <a:ea typeface="Helvetica Neue Medium"/>
                <a:cs typeface="Helvetica Neue Medium"/>
                <a:sym typeface="Helvetica Neue Medium"/>
              </a:defRPr>
            </a:pPr>
            <a:r>
              <a:rPr lang="en-US" dirty="0" smtClean="0"/>
              <a:t>GREAT EMAIL?</a:t>
            </a:r>
            <a:endParaRPr dirty="0"/>
          </a:p>
        </p:txBody>
      </p:sp>
      <p:sp>
        <p:nvSpPr>
          <p:cNvPr id="168" name="Shape 168"/>
          <p:cNvSpPr/>
          <p:nvPr/>
        </p:nvSpPr>
        <p:spPr>
          <a:xfrm>
            <a:off x="9805131" y="10001151"/>
            <a:ext cx="4773743" cy="1333698"/>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a:defRPr sz="4000">
                <a:latin typeface="Helvetica Neue Medium"/>
                <a:ea typeface="Helvetica Neue Medium"/>
                <a:cs typeface="Helvetica Neue Medium"/>
                <a:sym typeface="Helvetica Neue Medium"/>
              </a:defRPr>
            </a:pPr>
            <a:r>
              <a:rPr lang="en-US" dirty="0" smtClean="0"/>
              <a:t>COMPONENTS OF </a:t>
            </a:r>
          </a:p>
          <a:p>
            <a:pPr>
              <a:defRPr sz="4000">
                <a:latin typeface="Helvetica Neue Medium"/>
                <a:ea typeface="Helvetica Neue Medium"/>
                <a:cs typeface="Helvetica Neue Medium"/>
                <a:sym typeface="Helvetica Neue Medium"/>
              </a:defRPr>
            </a:pPr>
            <a:r>
              <a:rPr lang="en-US" dirty="0" smtClean="0"/>
              <a:t>AN EMAIL</a:t>
            </a:r>
            <a:endParaRPr dirty="0"/>
          </a:p>
        </p:txBody>
      </p:sp>
      <p:sp>
        <p:nvSpPr>
          <p:cNvPr id="169" name="Shape 169"/>
          <p:cNvSpPr/>
          <p:nvPr/>
        </p:nvSpPr>
        <p:spPr>
          <a:xfrm>
            <a:off x="15948439" y="10001151"/>
            <a:ext cx="5799666" cy="1333698"/>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a:defRPr sz="4000">
                <a:latin typeface="Helvetica Neue Medium"/>
                <a:ea typeface="Helvetica Neue Medium"/>
                <a:cs typeface="Helvetica Neue Medium"/>
                <a:sym typeface="Helvetica Neue Medium"/>
              </a:defRPr>
            </a:pPr>
            <a:r>
              <a:rPr lang="en-US" dirty="0" smtClean="0"/>
              <a:t>CONTENT AND TONE </a:t>
            </a:r>
          </a:p>
          <a:p>
            <a:pPr>
              <a:defRPr sz="4000">
                <a:latin typeface="Helvetica Neue Medium"/>
                <a:ea typeface="Helvetica Neue Medium"/>
                <a:cs typeface="Helvetica Neue Medium"/>
                <a:sym typeface="Helvetica Neue Medium"/>
              </a:defRPr>
            </a:pPr>
            <a:r>
              <a:rPr lang="en-US" dirty="0" smtClean="0"/>
              <a:t>OF VOICE GUIDELINES</a:t>
            </a:r>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Shape 171"/>
          <p:cNvSpPr/>
          <p:nvPr/>
        </p:nvSpPr>
        <p:spPr>
          <a:xfrm>
            <a:off x="1735456" y="6328833"/>
            <a:ext cx="20342326" cy="90281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spAutoFit/>
          </a:bodyPr>
          <a:lstStyle/>
          <a:p>
            <a:pPr algn="l">
              <a:defRPr sz="5200" i="1" spc="-208">
                <a:solidFill>
                  <a:srgbClr val="FFFFFF"/>
                </a:solidFill>
                <a:latin typeface="Helvetica Neue Thin"/>
                <a:ea typeface="Helvetica Neue Thin"/>
                <a:cs typeface="Helvetica Neue Thin"/>
                <a:sym typeface="Helvetica Neue Thin"/>
              </a:defRPr>
            </a:pPr>
            <a:endParaRPr dirty="0"/>
          </a:p>
        </p:txBody>
      </p:sp>
      <p:sp>
        <p:nvSpPr>
          <p:cNvPr id="172" name="Shape 172"/>
          <p:cNvSpPr/>
          <p:nvPr/>
        </p:nvSpPr>
        <p:spPr>
          <a:xfrm>
            <a:off x="1739900" y="4309533"/>
            <a:ext cx="17691331" cy="18669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algn="l">
              <a:defRPr sz="8000" spc="-319">
                <a:solidFill>
                  <a:srgbClr val="FFFFFF"/>
                </a:solidFill>
                <a:latin typeface="Helvetica Neue Medium"/>
                <a:ea typeface="Helvetica Neue Medium"/>
                <a:cs typeface="Helvetica Neue Medium"/>
                <a:sym typeface="Helvetica Neue Medium"/>
              </a:defRPr>
            </a:lvl1pPr>
          </a:lstStyle>
          <a:p>
            <a:r>
              <a:rPr dirty="0"/>
              <a:t>WHAT MAKES A GREAT EMAIL?</a:t>
            </a:r>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Shape 190"/>
          <p:cNvSpPr/>
          <p:nvPr/>
        </p:nvSpPr>
        <p:spPr>
          <a:xfrm>
            <a:off x="1219200" y="3124200"/>
            <a:ext cx="22250400" cy="6550511"/>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spAutoFit/>
          </a:bodyPr>
          <a:lstStyle/>
          <a:p>
            <a:pPr defTabSz="914400">
              <a:tabLst>
                <a:tab pos="1295400" algn="l"/>
              </a:tabLst>
              <a:defRPr sz="7500" b="1" spc="-375">
                <a:latin typeface="Helvetica Neue"/>
                <a:ea typeface="Helvetica Neue"/>
                <a:cs typeface="Helvetica Neue"/>
                <a:sym typeface="Helvetica Neue"/>
              </a:defRPr>
            </a:pPr>
            <a:r>
              <a:rPr lang="en-US" sz="8000" dirty="0" smtClean="0">
                <a:solidFill>
                  <a:schemeClr val="tx1">
                    <a:lumMod val="75000"/>
                    <a:lumOff val="25000"/>
                  </a:schemeClr>
                </a:solidFill>
              </a:rPr>
              <a:t>A GREAT EMAIL . . .  </a:t>
            </a:r>
          </a:p>
          <a:p>
            <a:pPr defTabSz="914400">
              <a:tabLst>
                <a:tab pos="1295400" algn="l"/>
              </a:tabLst>
              <a:defRPr sz="7500" b="1" spc="-375">
                <a:latin typeface="Helvetica Neue"/>
                <a:ea typeface="Helvetica Neue"/>
                <a:cs typeface="Helvetica Neue"/>
                <a:sym typeface="Helvetica Neue"/>
              </a:defRPr>
            </a:pPr>
            <a:endParaRPr lang="en-US" sz="7500" dirty="0">
              <a:solidFill>
                <a:schemeClr val="tx1">
                  <a:lumMod val="75000"/>
                  <a:lumOff val="25000"/>
                </a:schemeClr>
              </a:solidFill>
            </a:endParaRPr>
          </a:p>
          <a:p>
            <a:pPr marL="857250" indent="-857250" algn="l" defTabSz="914400">
              <a:buFont typeface="Arial" panose="020B0604020202020204" pitchFamily="34" charset="0"/>
              <a:buChar char="•"/>
              <a:tabLst>
                <a:tab pos="1295400" algn="l"/>
              </a:tabLst>
              <a:defRPr sz="7500" b="1" spc="-375">
                <a:latin typeface="Helvetica Neue"/>
                <a:ea typeface="Helvetica Neue"/>
                <a:cs typeface="Helvetica Neue"/>
                <a:sym typeface="Helvetica Neue"/>
              </a:defRPr>
            </a:pPr>
            <a:r>
              <a:rPr lang="en-US" sz="6600" dirty="0" smtClean="0">
                <a:solidFill>
                  <a:schemeClr val="tx1">
                    <a:lumMod val="75000"/>
                    <a:lumOff val="25000"/>
                  </a:schemeClr>
                </a:solidFill>
              </a:rPr>
              <a:t>Places</a:t>
            </a:r>
            <a:r>
              <a:rPr sz="6600" dirty="0" smtClean="0">
                <a:solidFill>
                  <a:schemeClr val="tx1">
                    <a:lumMod val="75000"/>
                    <a:lumOff val="25000"/>
                  </a:schemeClr>
                </a:solidFill>
              </a:rPr>
              <a:t> </a:t>
            </a:r>
            <a:r>
              <a:rPr sz="6600" dirty="0">
                <a:solidFill>
                  <a:schemeClr val="tx1">
                    <a:lumMod val="75000"/>
                    <a:lumOff val="25000"/>
                  </a:schemeClr>
                </a:solidFill>
              </a:rPr>
              <a:t>the </a:t>
            </a:r>
            <a:r>
              <a:rPr lang="en-US" sz="6600" dirty="0" smtClean="0">
                <a:solidFill>
                  <a:schemeClr val="tx1">
                    <a:lumMod val="75000"/>
                    <a:lumOff val="25000"/>
                  </a:schemeClr>
                </a:solidFill>
              </a:rPr>
              <a:t>reader</a:t>
            </a:r>
            <a:r>
              <a:rPr sz="6600" dirty="0" smtClean="0">
                <a:solidFill>
                  <a:schemeClr val="tx1">
                    <a:lumMod val="75000"/>
                    <a:lumOff val="25000"/>
                  </a:schemeClr>
                </a:solidFill>
              </a:rPr>
              <a:t> </a:t>
            </a:r>
            <a:r>
              <a:rPr lang="en-US" sz="6600" dirty="0" smtClean="0">
                <a:solidFill>
                  <a:schemeClr val="tx1">
                    <a:lumMod val="75000"/>
                    <a:lumOff val="25000"/>
                  </a:schemeClr>
                </a:solidFill>
              </a:rPr>
              <a:t>at</a:t>
            </a:r>
            <a:r>
              <a:rPr sz="6600" dirty="0" smtClean="0">
                <a:solidFill>
                  <a:schemeClr val="tx1">
                    <a:lumMod val="75000"/>
                    <a:lumOff val="25000"/>
                  </a:schemeClr>
                </a:solidFill>
              </a:rPr>
              <a:t> </a:t>
            </a:r>
            <a:r>
              <a:rPr sz="6600" dirty="0">
                <a:solidFill>
                  <a:schemeClr val="tx1">
                    <a:lumMod val="75000"/>
                    <a:lumOff val="25000"/>
                  </a:schemeClr>
                </a:solidFill>
              </a:rPr>
              <a:t>the center of </a:t>
            </a:r>
            <a:r>
              <a:rPr sz="6600" dirty="0" smtClean="0">
                <a:solidFill>
                  <a:schemeClr val="tx1">
                    <a:lumMod val="75000"/>
                    <a:lumOff val="25000"/>
                  </a:schemeClr>
                </a:solidFill>
              </a:rPr>
              <a:t>everything.</a:t>
            </a:r>
            <a:endParaRPr lang="en-US" sz="6600" dirty="0" smtClean="0">
              <a:solidFill>
                <a:schemeClr val="tx1">
                  <a:lumMod val="75000"/>
                  <a:lumOff val="25000"/>
                </a:schemeClr>
              </a:solidFill>
            </a:endParaRPr>
          </a:p>
          <a:p>
            <a:pPr marL="857250" indent="-857250" algn="l" defTabSz="914400">
              <a:buFont typeface="Arial" panose="020B0604020202020204" pitchFamily="34" charset="0"/>
              <a:buChar char="•"/>
              <a:tabLst>
                <a:tab pos="1295400" algn="l"/>
              </a:tabLst>
              <a:defRPr sz="7500" b="1" spc="-375">
                <a:latin typeface="Helvetica Neue"/>
                <a:ea typeface="Helvetica Neue"/>
                <a:cs typeface="Helvetica Neue"/>
                <a:sym typeface="Helvetica Neue"/>
              </a:defRPr>
            </a:pPr>
            <a:r>
              <a:rPr lang="en-US" sz="6600" dirty="0" smtClean="0">
                <a:solidFill>
                  <a:schemeClr val="tx1">
                    <a:lumMod val="75000"/>
                    <a:lumOff val="25000"/>
                  </a:schemeClr>
                </a:solidFill>
              </a:rPr>
              <a:t>Shows empathy and understands the context.</a:t>
            </a:r>
            <a:endParaRPr lang="en-US" sz="6600" dirty="0">
              <a:solidFill>
                <a:schemeClr val="tx1">
                  <a:lumMod val="75000"/>
                  <a:lumOff val="25000"/>
                </a:schemeClr>
              </a:solidFill>
            </a:endParaRPr>
          </a:p>
          <a:p>
            <a:pPr marL="857250" indent="-857250" defTabSz="914400">
              <a:buFont typeface="Arial" panose="020B0604020202020204" pitchFamily="34" charset="0"/>
              <a:buChar char="•"/>
              <a:tabLst>
                <a:tab pos="1295400" algn="l"/>
              </a:tabLst>
              <a:defRPr sz="7500" b="1" spc="-375">
                <a:latin typeface="Helvetica Neue"/>
                <a:ea typeface="Helvetica Neue"/>
                <a:cs typeface="Helvetica Neue"/>
                <a:sym typeface="Helvetica Neue"/>
              </a:defRPr>
            </a:pPr>
            <a:endParaRPr lang="en-US" sz="6600" dirty="0" smtClean="0">
              <a:solidFill>
                <a:schemeClr val="tx1">
                  <a:lumMod val="75000"/>
                  <a:lumOff val="25000"/>
                </a:schemeClr>
              </a:solidFill>
            </a:endParaRPr>
          </a:p>
          <a:p>
            <a:pPr defTabSz="914400">
              <a:tabLst>
                <a:tab pos="1295400" algn="l"/>
              </a:tabLst>
              <a:defRPr sz="7500" b="1" spc="-375">
                <a:latin typeface="Helvetica Neue"/>
                <a:ea typeface="Helvetica Neue"/>
                <a:cs typeface="Helvetica Neue"/>
                <a:sym typeface="Helvetica Neue"/>
              </a:defRPr>
            </a:pPr>
            <a:r>
              <a:rPr sz="6600" dirty="0" smtClean="0">
                <a:solidFill>
                  <a:schemeClr val="tx1">
                    <a:lumMod val="75000"/>
                    <a:lumOff val="25000"/>
                  </a:schemeClr>
                </a:solidFill>
              </a:rPr>
              <a:t> </a:t>
            </a:r>
            <a:endParaRPr sz="6600" dirty="0">
              <a:solidFill>
                <a:schemeClr val="tx1">
                  <a:lumMod val="75000"/>
                  <a:lumOff val="25000"/>
                </a:schemeClr>
              </a:solidFill>
            </a:endParaRPr>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Shape 230"/>
          <p:cNvSpPr>
            <a:spLocks noGrp="1"/>
          </p:cNvSpPr>
          <p:nvPr>
            <p:ph type="body" idx="4294967295"/>
          </p:nvPr>
        </p:nvSpPr>
        <p:spPr>
          <a:xfrm>
            <a:off x="2590800" y="838200"/>
            <a:ext cx="21005800" cy="1981200"/>
          </a:xfrm>
          <a:prstGeom prst="rect">
            <a:avLst/>
          </a:prstGeom>
        </p:spPr>
        <p:txBody>
          <a:bodyPr>
            <a:normAutofit/>
          </a:bodyPr>
          <a:lstStyle/>
          <a:p>
            <a:pPr marL="0" indent="0" algn="ctr" defTabSz="457200">
              <a:lnSpc>
                <a:spcPct val="117999"/>
              </a:lnSpc>
              <a:spcBef>
                <a:spcPts val="0"/>
              </a:spcBef>
              <a:buSzTx/>
              <a:buNone/>
              <a:defRPr>
                <a:latin typeface="Helvetica Neue"/>
                <a:ea typeface="Helvetica Neue"/>
                <a:cs typeface="Helvetica Neue"/>
                <a:sym typeface="Helvetica Neue"/>
              </a:defRPr>
            </a:pPr>
            <a:r>
              <a:rPr lang="en-US" sz="6600" b="1" dirty="0" smtClean="0">
                <a:solidFill>
                  <a:schemeClr val="tx1">
                    <a:lumMod val="75000"/>
                    <a:lumOff val="25000"/>
                  </a:schemeClr>
                </a:solidFill>
              </a:rPr>
              <a:t>Three questions every great email must answer:</a:t>
            </a:r>
          </a:p>
        </p:txBody>
      </p:sp>
      <p:sp>
        <p:nvSpPr>
          <p:cNvPr id="2" name="Rectangle 1"/>
          <p:cNvSpPr/>
          <p:nvPr/>
        </p:nvSpPr>
        <p:spPr>
          <a:xfrm>
            <a:off x="3505200" y="2667000"/>
            <a:ext cx="17295779" cy="6186309"/>
          </a:xfrm>
          <a:prstGeom prst="rect">
            <a:avLst/>
          </a:prstGeom>
          <a:noFill/>
        </p:spPr>
        <p:txBody>
          <a:bodyPr wrap="square">
            <a:spAutoFit/>
          </a:bodyPr>
          <a:lstStyle/>
          <a:p>
            <a:pPr marL="685800" lvl="0" indent="-685800">
              <a:buFont typeface="Arial" panose="020B0604020202020204" pitchFamily="34" charset="0"/>
              <a:buChar char="•"/>
            </a:pPr>
            <a:endParaRPr lang="en-US" sz="6600" b="1" dirty="0">
              <a:solidFill>
                <a:schemeClr val="bg1"/>
              </a:solidFill>
            </a:endParaRPr>
          </a:p>
          <a:p>
            <a:pPr marL="685800" lvl="0" indent="-685800">
              <a:buFont typeface="Arial" panose="020B0604020202020204" pitchFamily="34" charset="0"/>
              <a:buChar char="•"/>
            </a:pPr>
            <a:r>
              <a:rPr lang="en-US" sz="6600" b="1" i="1" dirty="0" smtClean="0">
                <a:solidFill>
                  <a:schemeClr val="bg1"/>
                </a:solidFill>
              </a:rPr>
              <a:t>WHY DID I RECEIVE THIS EMAIL?</a:t>
            </a:r>
          </a:p>
          <a:p>
            <a:pPr marL="685800" lvl="0" indent="-685800">
              <a:buFont typeface="Arial" panose="020B0604020202020204" pitchFamily="34" charset="0"/>
              <a:buChar char="•"/>
            </a:pPr>
            <a:endParaRPr lang="en-US" sz="6600" b="1" i="1" dirty="0" smtClean="0">
              <a:solidFill>
                <a:schemeClr val="bg1"/>
              </a:solidFill>
            </a:endParaRPr>
          </a:p>
          <a:p>
            <a:pPr marL="685800" lvl="0" indent="-685800">
              <a:buFont typeface="Arial" panose="020B0604020202020204" pitchFamily="34" charset="0"/>
              <a:buChar char="•"/>
            </a:pPr>
            <a:r>
              <a:rPr lang="en-US" sz="6600" b="1" i="1" dirty="0" smtClean="0">
                <a:solidFill>
                  <a:schemeClr val="bg1"/>
                </a:solidFill>
              </a:rPr>
              <a:t>HOW IS THIS EMAIL VALUABLE TO ME?</a:t>
            </a:r>
          </a:p>
          <a:p>
            <a:pPr marL="685800" lvl="0" indent="-685800">
              <a:buFont typeface="Arial" panose="020B0604020202020204" pitchFamily="34" charset="0"/>
              <a:buChar char="•"/>
            </a:pPr>
            <a:endParaRPr lang="en-US" sz="6600" b="1" i="1" dirty="0" smtClean="0">
              <a:solidFill>
                <a:schemeClr val="bg1"/>
              </a:solidFill>
            </a:endParaRPr>
          </a:p>
          <a:p>
            <a:pPr marL="685800" lvl="0" indent="-685800">
              <a:buFont typeface="Arial" panose="020B0604020202020204" pitchFamily="34" charset="0"/>
              <a:buChar char="•"/>
            </a:pPr>
            <a:r>
              <a:rPr lang="en-US" sz="6600" b="1" i="1" dirty="0" smtClean="0">
                <a:solidFill>
                  <a:schemeClr val="bg1"/>
                </a:solidFill>
              </a:rPr>
              <a:t>WHAT SHOULD I DO NEXT?</a:t>
            </a:r>
          </a:p>
        </p:txBody>
      </p:sp>
      <p:sp>
        <p:nvSpPr>
          <p:cNvPr id="5" name="Rectangle 4"/>
          <p:cNvSpPr/>
          <p:nvPr/>
        </p:nvSpPr>
        <p:spPr>
          <a:xfrm>
            <a:off x="1447800" y="10287000"/>
            <a:ext cx="21336000" cy="2400657"/>
          </a:xfrm>
          <a:prstGeom prst="rect">
            <a:avLst/>
          </a:prstGeom>
        </p:spPr>
        <p:txBody>
          <a:bodyPr wrap="square">
            <a:spAutoFit/>
          </a:bodyPr>
          <a:lstStyle/>
          <a:p>
            <a:pPr lvl="0"/>
            <a:r>
              <a:rPr lang="en-US" dirty="0">
                <a:solidFill>
                  <a:schemeClr val="tx1">
                    <a:lumMod val="75000"/>
                    <a:lumOff val="25000"/>
                  </a:schemeClr>
                </a:solidFill>
              </a:rPr>
              <a:t>Answering these questions will provide context for readers. It will help us simplify our emails and be more precise in how we communicate with our customers</a:t>
            </a:r>
            <a:r>
              <a:rPr lang="en-US" dirty="0" smtClean="0">
                <a:solidFill>
                  <a:schemeClr val="tx1">
                    <a:lumMod val="75000"/>
                    <a:lumOff val="25000"/>
                  </a:schemeClr>
                </a:solidFill>
              </a:rPr>
              <a:t>. And that makes for a great email.</a:t>
            </a:r>
            <a:endParaRPr lang="en-US" dirty="0">
              <a:solidFill>
                <a:schemeClr val="tx1">
                  <a:lumMod val="75000"/>
                  <a:lumOff val="25000"/>
                </a:schemeClr>
              </a:solidFill>
            </a:endParaRPr>
          </a:p>
        </p:txBody>
      </p:sp>
    </p:spTree>
    <p:extLst>
      <p:ext uri="{BB962C8B-B14F-4D97-AF65-F5344CB8AC3E}">
        <p14:creationId xmlns:p14="http://schemas.microsoft.com/office/powerpoint/2010/main" val="161682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Shape 215"/>
          <p:cNvSpPr/>
          <p:nvPr/>
        </p:nvSpPr>
        <p:spPr>
          <a:xfrm>
            <a:off x="1741806" y="6197600"/>
            <a:ext cx="19240501" cy="133369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spAutoFit/>
          </a:bodyPr>
          <a:lstStyle>
            <a:lvl1pPr algn="l">
              <a:tabLst>
                <a:tab pos="1295400" algn="l"/>
              </a:tabLst>
              <a:defRPr sz="8000" spc="-400">
                <a:solidFill>
                  <a:srgbClr val="FFFFFF"/>
                </a:solidFill>
                <a:latin typeface="Helvetica Neue Medium"/>
                <a:ea typeface="Helvetica Neue Medium"/>
                <a:cs typeface="Helvetica Neue Medium"/>
                <a:sym typeface="Helvetica Neue Medium"/>
              </a:defRPr>
            </a:lvl1pPr>
          </a:lstStyle>
          <a:p>
            <a:pPr defTabSz="914400"/>
            <a:r>
              <a:rPr lang="en-US" dirty="0" smtClean="0"/>
              <a:t>COMPONENTS OF AN EMAIL</a:t>
            </a:r>
            <a:endParaRPr dirty="0"/>
          </a:p>
        </p:txBody>
      </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Shape 230"/>
          <p:cNvSpPr>
            <a:spLocks noGrp="1"/>
          </p:cNvSpPr>
          <p:nvPr>
            <p:ph type="body" idx="1"/>
          </p:nvPr>
        </p:nvSpPr>
        <p:spPr>
          <a:xfrm>
            <a:off x="1774825" y="1219200"/>
            <a:ext cx="21005800" cy="1981200"/>
          </a:xfrm>
          <a:prstGeom prst="rect">
            <a:avLst/>
          </a:prstGeom>
        </p:spPr>
        <p:txBody>
          <a:bodyPr>
            <a:normAutofit/>
          </a:bodyPr>
          <a:lstStyle/>
          <a:p>
            <a:pPr marL="0" indent="0" algn="ctr" defTabSz="457200">
              <a:lnSpc>
                <a:spcPct val="117999"/>
              </a:lnSpc>
              <a:spcBef>
                <a:spcPts val="0"/>
              </a:spcBef>
              <a:buSzTx/>
              <a:buNone/>
              <a:defRPr>
                <a:latin typeface="Helvetica Neue"/>
                <a:ea typeface="Helvetica Neue"/>
                <a:cs typeface="Helvetica Neue"/>
                <a:sym typeface="Helvetica Neue"/>
              </a:defRPr>
            </a:pPr>
            <a:r>
              <a:rPr lang="en-US" sz="6600" b="1" dirty="0" smtClean="0">
                <a:solidFill>
                  <a:schemeClr val="tx1">
                    <a:lumMod val="75000"/>
                    <a:lumOff val="25000"/>
                  </a:schemeClr>
                </a:solidFill>
              </a:rPr>
              <a:t>ABOUT COMPONENTS</a:t>
            </a:r>
          </a:p>
        </p:txBody>
      </p:sp>
      <p:sp>
        <p:nvSpPr>
          <p:cNvPr id="2" name="Rectangle 1"/>
          <p:cNvSpPr/>
          <p:nvPr/>
        </p:nvSpPr>
        <p:spPr>
          <a:xfrm>
            <a:off x="2971800" y="3505200"/>
            <a:ext cx="17602200" cy="8694688"/>
          </a:xfrm>
          <a:prstGeom prst="rect">
            <a:avLst/>
          </a:prstGeom>
        </p:spPr>
        <p:txBody>
          <a:bodyPr wrap="square">
            <a:spAutoFit/>
          </a:bodyPr>
          <a:lstStyle/>
          <a:p>
            <a:pPr marL="685800" lvl="0" indent="-685800">
              <a:buFont typeface="Arial" panose="020B0604020202020204" pitchFamily="34" charset="0"/>
              <a:buChar char="•"/>
            </a:pPr>
            <a:r>
              <a:rPr lang="en-US" dirty="0" smtClean="0">
                <a:solidFill>
                  <a:schemeClr val="tx1">
                    <a:lumMod val="75000"/>
                    <a:lumOff val="25000"/>
                  </a:schemeClr>
                </a:solidFill>
              </a:rPr>
              <a:t>Email </a:t>
            </a:r>
            <a:r>
              <a:rPr lang="en-US" dirty="0">
                <a:solidFill>
                  <a:schemeClr val="tx1">
                    <a:lumMod val="75000"/>
                    <a:lumOff val="25000"/>
                  </a:schemeClr>
                </a:solidFill>
              </a:rPr>
              <a:t>components need to </a:t>
            </a:r>
            <a:r>
              <a:rPr lang="en-US" b="1" i="1" dirty="0">
                <a:solidFill>
                  <a:schemeClr val="tx1">
                    <a:lumMod val="75000"/>
                    <a:lumOff val="25000"/>
                  </a:schemeClr>
                </a:solidFill>
              </a:rPr>
              <a:t>work together </a:t>
            </a:r>
            <a:r>
              <a:rPr lang="en-US" dirty="0">
                <a:solidFill>
                  <a:schemeClr val="tx1">
                    <a:lumMod val="75000"/>
                    <a:lumOff val="25000"/>
                  </a:schemeClr>
                </a:solidFill>
              </a:rPr>
              <a:t>as a system, with each piece building on that of the one before it. </a:t>
            </a:r>
            <a:endParaRPr lang="en-US" dirty="0" smtClean="0">
              <a:solidFill>
                <a:schemeClr val="tx1">
                  <a:lumMod val="75000"/>
                  <a:lumOff val="25000"/>
                </a:schemeClr>
              </a:solidFill>
            </a:endParaRPr>
          </a:p>
          <a:p>
            <a:pPr marL="685800" lvl="0" indent="-685800">
              <a:buFont typeface="Arial" panose="020B0604020202020204" pitchFamily="34" charset="0"/>
              <a:buChar char="•"/>
            </a:pPr>
            <a:endParaRPr lang="en-US" dirty="0">
              <a:solidFill>
                <a:schemeClr val="tx1">
                  <a:lumMod val="75000"/>
                  <a:lumOff val="25000"/>
                </a:schemeClr>
              </a:solidFill>
            </a:endParaRPr>
          </a:p>
          <a:p>
            <a:pPr marL="685800" lvl="0" indent="-685800">
              <a:buFont typeface="Arial" panose="020B0604020202020204" pitchFamily="34" charset="0"/>
              <a:buChar char="•"/>
            </a:pPr>
            <a:r>
              <a:rPr lang="en-US" dirty="0">
                <a:solidFill>
                  <a:schemeClr val="tx1">
                    <a:lumMod val="75000"/>
                    <a:lumOff val="25000"/>
                  </a:schemeClr>
                </a:solidFill>
              </a:rPr>
              <a:t>Design and content have to work together </a:t>
            </a:r>
            <a:r>
              <a:rPr lang="en-US" dirty="0" smtClean="0">
                <a:solidFill>
                  <a:schemeClr val="tx1">
                    <a:lumMod val="75000"/>
                    <a:lumOff val="25000"/>
                  </a:schemeClr>
                </a:solidFill>
              </a:rPr>
              <a:t>to create components that will </a:t>
            </a:r>
            <a:r>
              <a:rPr lang="en-US" b="1" i="1" dirty="0" smtClean="0">
                <a:solidFill>
                  <a:schemeClr val="tx1">
                    <a:lumMod val="75000"/>
                    <a:lumOff val="25000"/>
                  </a:schemeClr>
                </a:solidFill>
              </a:rPr>
              <a:t>help </a:t>
            </a:r>
            <a:r>
              <a:rPr lang="en-US" b="1" i="1" dirty="0">
                <a:solidFill>
                  <a:schemeClr val="tx1">
                    <a:lumMod val="75000"/>
                    <a:lumOff val="25000"/>
                  </a:schemeClr>
                </a:solidFill>
              </a:rPr>
              <a:t>people understand the purpose</a:t>
            </a:r>
            <a:r>
              <a:rPr lang="en-US" dirty="0">
                <a:solidFill>
                  <a:schemeClr val="tx1">
                    <a:lumMod val="75000"/>
                    <a:lumOff val="25000"/>
                  </a:schemeClr>
                </a:solidFill>
              </a:rPr>
              <a:t> of the </a:t>
            </a:r>
            <a:r>
              <a:rPr lang="en-US" dirty="0" smtClean="0">
                <a:solidFill>
                  <a:schemeClr val="tx1">
                    <a:lumMod val="75000"/>
                    <a:lumOff val="25000"/>
                  </a:schemeClr>
                </a:solidFill>
              </a:rPr>
              <a:t>email, </a:t>
            </a:r>
            <a:r>
              <a:rPr lang="en-US" dirty="0">
                <a:solidFill>
                  <a:schemeClr val="tx1">
                    <a:lumMod val="75000"/>
                    <a:lumOff val="25000"/>
                  </a:schemeClr>
                </a:solidFill>
              </a:rPr>
              <a:t>and what they need to do next</a:t>
            </a:r>
          </a:p>
          <a:p>
            <a:pPr lvl="0"/>
            <a:endParaRPr lang="en-US" dirty="0" smtClean="0">
              <a:solidFill>
                <a:schemeClr val="tx1">
                  <a:lumMod val="75000"/>
                  <a:lumOff val="25000"/>
                </a:schemeClr>
              </a:solidFill>
            </a:endParaRPr>
          </a:p>
          <a:p>
            <a:pPr marL="685800" lvl="0" indent="-685800">
              <a:buFont typeface="Arial" panose="020B0604020202020204" pitchFamily="34" charset="0"/>
              <a:buChar char="•"/>
            </a:pPr>
            <a:r>
              <a:rPr lang="en-US" dirty="0" smtClean="0">
                <a:solidFill>
                  <a:schemeClr val="tx1">
                    <a:lumMod val="75000"/>
                    <a:lumOff val="25000"/>
                  </a:schemeClr>
                </a:solidFill>
              </a:rPr>
              <a:t>Stakeholders </a:t>
            </a:r>
            <a:r>
              <a:rPr lang="en-US" dirty="0">
                <a:solidFill>
                  <a:schemeClr val="tx1">
                    <a:lumMod val="75000"/>
                    <a:lumOff val="25000"/>
                  </a:schemeClr>
                </a:solidFill>
              </a:rPr>
              <a:t>should identify the </a:t>
            </a:r>
            <a:r>
              <a:rPr lang="en-US" b="1" i="1" dirty="0">
                <a:solidFill>
                  <a:schemeClr val="tx1">
                    <a:lumMod val="75000"/>
                    <a:lumOff val="25000"/>
                  </a:schemeClr>
                </a:solidFill>
              </a:rPr>
              <a:t>key messages </a:t>
            </a:r>
            <a:r>
              <a:rPr lang="en-US" dirty="0">
                <a:solidFill>
                  <a:schemeClr val="tx1">
                    <a:lumMod val="75000"/>
                    <a:lumOff val="25000"/>
                  </a:schemeClr>
                </a:solidFill>
              </a:rPr>
              <a:t>they want to communicate in the email. These messages can then be mapped to the email components</a:t>
            </a:r>
            <a:r>
              <a:rPr lang="en-US" b="1" dirty="0">
                <a:solidFill>
                  <a:schemeClr val="tx1">
                    <a:lumMod val="75000"/>
                    <a:lumOff val="25000"/>
                  </a:schemeClr>
                </a:solidFill>
              </a:rPr>
              <a:t>.</a:t>
            </a:r>
            <a:endParaRPr lang="en-US" dirty="0">
              <a:solidFill>
                <a:schemeClr val="tx1">
                  <a:lumMod val="75000"/>
                  <a:lumOff val="25000"/>
                </a:schemeClr>
              </a:solidFill>
            </a:endParaRPr>
          </a:p>
          <a:p>
            <a:pPr defTabSz="457200">
              <a:lnSpc>
                <a:spcPct val="117999"/>
              </a:lnSpc>
              <a:defRPr>
                <a:latin typeface="Helvetica Neue"/>
                <a:ea typeface="Helvetica Neue"/>
                <a:cs typeface="Helvetica Neue"/>
                <a:sym typeface="Helvetica Neue"/>
              </a:defRPr>
            </a:pPr>
            <a:endParaRPr lang="en-US" dirty="0">
              <a:solidFill>
                <a:schemeClr val="tx1">
                  <a:lumMod val="75000"/>
                  <a:lumOff val="25000"/>
                </a:schemeClr>
              </a:solidFill>
            </a:endParaRPr>
          </a:p>
        </p:txBody>
      </p:sp>
    </p:spTree>
    <p:extLst>
      <p:ext uri="{BB962C8B-B14F-4D97-AF65-F5344CB8AC3E}">
        <p14:creationId xmlns:p14="http://schemas.microsoft.com/office/powerpoint/2010/main" val="34669846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Shape 230"/>
          <p:cNvSpPr>
            <a:spLocks noGrp="1"/>
          </p:cNvSpPr>
          <p:nvPr>
            <p:ph type="body" idx="1"/>
          </p:nvPr>
        </p:nvSpPr>
        <p:spPr>
          <a:xfrm>
            <a:off x="848021" y="30997"/>
            <a:ext cx="5311776" cy="1219200"/>
          </a:xfrm>
          <a:prstGeom prst="rect">
            <a:avLst/>
          </a:prstGeom>
        </p:spPr>
        <p:txBody>
          <a:bodyPr>
            <a:normAutofit/>
          </a:bodyPr>
          <a:lstStyle/>
          <a:p>
            <a:pPr marL="0" indent="0" algn="ctr" defTabSz="457190">
              <a:lnSpc>
                <a:spcPct val="117999"/>
              </a:lnSpc>
              <a:spcBef>
                <a:spcPts val="0"/>
              </a:spcBef>
              <a:buNone/>
              <a:defRPr>
                <a:latin typeface="Helvetica Neue"/>
                <a:ea typeface="Helvetica Neue"/>
                <a:cs typeface="Helvetica Neue"/>
                <a:sym typeface="Helvetica Neue"/>
              </a:defRPr>
            </a:pPr>
            <a:r>
              <a:rPr lang="en-US" sz="3600" b="1" dirty="0">
                <a:solidFill>
                  <a:schemeClr val="tx1">
                    <a:lumMod val="75000"/>
                    <a:lumOff val="25000"/>
                  </a:schemeClr>
                </a:solidFill>
              </a:rPr>
              <a:t>PRE-HEADER</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15508" y="235747"/>
            <a:ext cx="9563576" cy="12881134"/>
          </a:xfrm>
          <a:prstGeom prst="rect">
            <a:avLst/>
          </a:prstGeom>
          <a:noFill/>
          <a:ln w="9525">
            <a:solidFill>
              <a:schemeClr val="accent1">
                <a:lumMod val="50000"/>
                <a:alpha val="62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4" name="Shape 230"/>
          <p:cNvSpPr txBox="1">
            <a:spLocks/>
          </p:cNvSpPr>
          <p:nvPr/>
        </p:nvSpPr>
        <p:spPr>
          <a:xfrm>
            <a:off x="708024" y="1408858"/>
            <a:ext cx="5311776" cy="1219200"/>
          </a:xfrm>
          <a:prstGeom prst="rect">
            <a:avLst/>
          </a:prstGeom>
          <a:ln w="12700">
            <a:miter lim="400000"/>
          </a:ln>
          <a:extLst>
            <a:ext uri="{C572A759-6A51-4108-AA02-DFA0A04FC94B}">
              <ma14:wrappingTextBoxFlag xmlns="" xmlns:ma14="http://schemas.microsoft.com/office/mac/drawingml/2011/main" val="1"/>
            </a:ext>
          </a:extLst>
        </p:spPr>
        <p:txBody>
          <a:bodyPr lIns="50799" tIns="50799" rIns="50799" bIns="50799" anchor="ctr">
            <a:normAutofit/>
          </a:bodyPr>
          <a:lstStyle>
            <a:lvl1pPr marL="63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1pPr>
            <a:lvl2pPr marL="127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2pPr>
            <a:lvl3pPr marL="190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3pPr>
            <a:lvl4pPr marL="254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4pPr>
            <a:lvl5pPr marL="317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5pPr>
            <a:lvl6pPr marL="381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6pPr>
            <a:lvl7pPr marL="444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7pPr>
            <a:lvl8pPr marL="508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8pPr>
            <a:lvl9pPr marL="571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9pPr>
          </a:lstStyle>
          <a:p>
            <a:pPr marL="0" indent="0" algn="ctr" defTabSz="457190">
              <a:lnSpc>
                <a:spcPct val="117999"/>
              </a:lnSpc>
              <a:spcBef>
                <a:spcPts val="0"/>
              </a:spcBef>
              <a:buSzTx/>
              <a:buNone/>
              <a:defRPr>
                <a:latin typeface="Helvetica Neue"/>
                <a:ea typeface="Helvetica Neue"/>
                <a:cs typeface="Helvetica Neue"/>
                <a:sym typeface="Helvetica Neue"/>
              </a:defRPr>
            </a:pPr>
            <a:r>
              <a:rPr lang="en-US" sz="3600" b="1" dirty="0">
                <a:solidFill>
                  <a:schemeClr val="tx1">
                    <a:lumMod val="75000"/>
                    <a:lumOff val="25000"/>
                  </a:schemeClr>
                </a:solidFill>
                <a:latin typeface="Helvetica Neue"/>
                <a:ea typeface="Helvetica Neue"/>
                <a:cs typeface="Helvetica Neue"/>
                <a:sym typeface="Helvetica Neue"/>
              </a:rPr>
              <a:t>TITLE</a:t>
            </a:r>
          </a:p>
        </p:txBody>
      </p:sp>
      <p:sp>
        <p:nvSpPr>
          <p:cNvPr id="5" name="Shape 230"/>
          <p:cNvSpPr txBox="1">
            <a:spLocks/>
          </p:cNvSpPr>
          <p:nvPr/>
        </p:nvSpPr>
        <p:spPr>
          <a:xfrm>
            <a:off x="744187" y="2772710"/>
            <a:ext cx="5311776" cy="1219200"/>
          </a:xfrm>
          <a:prstGeom prst="rect">
            <a:avLst/>
          </a:prstGeom>
          <a:ln w="12700">
            <a:miter lim="400000"/>
          </a:ln>
          <a:extLst>
            <a:ext uri="{C572A759-6A51-4108-AA02-DFA0A04FC94B}">
              <ma14:wrappingTextBoxFlag xmlns="" xmlns:ma14="http://schemas.microsoft.com/office/mac/drawingml/2011/main" val="1"/>
            </a:ext>
          </a:extLst>
        </p:spPr>
        <p:txBody>
          <a:bodyPr lIns="50799" tIns="50799" rIns="50799" bIns="50799" anchor="ctr">
            <a:normAutofit/>
          </a:bodyPr>
          <a:lstStyle>
            <a:lvl1pPr marL="63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1pPr>
            <a:lvl2pPr marL="127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2pPr>
            <a:lvl3pPr marL="190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3pPr>
            <a:lvl4pPr marL="254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4pPr>
            <a:lvl5pPr marL="317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5pPr>
            <a:lvl6pPr marL="381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6pPr>
            <a:lvl7pPr marL="444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7pPr>
            <a:lvl8pPr marL="508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8pPr>
            <a:lvl9pPr marL="571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9pPr>
          </a:lstStyle>
          <a:p>
            <a:pPr marL="0" indent="0" algn="ctr" defTabSz="457190">
              <a:lnSpc>
                <a:spcPct val="117999"/>
              </a:lnSpc>
              <a:spcBef>
                <a:spcPts val="0"/>
              </a:spcBef>
              <a:buSzTx/>
              <a:buNone/>
              <a:defRPr>
                <a:latin typeface="Helvetica Neue"/>
                <a:ea typeface="Helvetica Neue"/>
                <a:cs typeface="Helvetica Neue"/>
                <a:sym typeface="Helvetica Neue"/>
              </a:defRPr>
            </a:pPr>
            <a:r>
              <a:rPr lang="en-US" sz="3600" b="1" dirty="0">
                <a:solidFill>
                  <a:schemeClr val="tx1">
                    <a:lumMod val="75000"/>
                    <a:lumOff val="25000"/>
                  </a:schemeClr>
                </a:solidFill>
                <a:latin typeface="Helvetica Neue"/>
                <a:ea typeface="Helvetica Neue"/>
                <a:cs typeface="Helvetica Neue"/>
                <a:sym typeface="Helvetica Neue"/>
              </a:rPr>
              <a:t>BODY</a:t>
            </a:r>
          </a:p>
        </p:txBody>
      </p:sp>
      <p:sp>
        <p:nvSpPr>
          <p:cNvPr id="6" name="Shape 230"/>
          <p:cNvSpPr txBox="1">
            <a:spLocks/>
          </p:cNvSpPr>
          <p:nvPr/>
        </p:nvSpPr>
        <p:spPr>
          <a:xfrm>
            <a:off x="744187" y="4761658"/>
            <a:ext cx="5311776" cy="1219200"/>
          </a:xfrm>
          <a:prstGeom prst="rect">
            <a:avLst/>
          </a:prstGeom>
          <a:ln w="12700">
            <a:miter lim="400000"/>
          </a:ln>
          <a:extLst>
            <a:ext uri="{C572A759-6A51-4108-AA02-DFA0A04FC94B}">
              <ma14:wrappingTextBoxFlag xmlns="" xmlns:ma14="http://schemas.microsoft.com/office/mac/drawingml/2011/main" val="1"/>
            </a:ext>
          </a:extLst>
        </p:spPr>
        <p:txBody>
          <a:bodyPr lIns="50799" tIns="50799" rIns="50799" bIns="50799" anchor="ctr">
            <a:normAutofit/>
          </a:bodyPr>
          <a:lstStyle>
            <a:lvl1pPr marL="63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1pPr>
            <a:lvl2pPr marL="127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2pPr>
            <a:lvl3pPr marL="190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3pPr>
            <a:lvl4pPr marL="254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4pPr>
            <a:lvl5pPr marL="317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5pPr>
            <a:lvl6pPr marL="381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6pPr>
            <a:lvl7pPr marL="444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7pPr>
            <a:lvl8pPr marL="508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8pPr>
            <a:lvl9pPr marL="571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9pPr>
          </a:lstStyle>
          <a:p>
            <a:pPr marL="0" indent="0" algn="ctr" defTabSz="457190">
              <a:lnSpc>
                <a:spcPct val="117999"/>
              </a:lnSpc>
              <a:spcBef>
                <a:spcPts val="0"/>
              </a:spcBef>
              <a:buSzTx/>
              <a:buNone/>
              <a:defRPr>
                <a:latin typeface="Helvetica Neue"/>
                <a:ea typeface="Helvetica Neue"/>
                <a:cs typeface="Helvetica Neue"/>
                <a:sym typeface="Helvetica Neue"/>
              </a:defRPr>
            </a:pPr>
            <a:r>
              <a:rPr lang="en-US" sz="3600" b="1" dirty="0">
                <a:solidFill>
                  <a:schemeClr val="tx1">
                    <a:lumMod val="75000"/>
                    <a:lumOff val="25000"/>
                  </a:schemeClr>
                </a:solidFill>
                <a:latin typeface="Helvetica Neue"/>
                <a:ea typeface="Helvetica Neue"/>
                <a:cs typeface="Helvetica Neue"/>
                <a:sym typeface="Helvetica Neue"/>
              </a:rPr>
              <a:t>CTA</a:t>
            </a:r>
          </a:p>
        </p:txBody>
      </p:sp>
      <p:sp>
        <p:nvSpPr>
          <p:cNvPr id="7" name="Shape 230"/>
          <p:cNvSpPr txBox="1">
            <a:spLocks/>
          </p:cNvSpPr>
          <p:nvPr/>
        </p:nvSpPr>
        <p:spPr>
          <a:xfrm>
            <a:off x="1143000" y="9342106"/>
            <a:ext cx="5311776" cy="1219200"/>
          </a:xfrm>
          <a:prstGeom prst="rect">
            <a:avLst/>
          </a:prstGeom>
          <a:ln w="12700">
            <a:miter lim="400000"/>
          </a:ln>
          <a:extLst>
            <a:ext uri="{C572A759-6A51-4108-AA02-DFA0A04FC94B}">
              <ma14:wrappingTextBoxFlag xmlns="" xmlns:ma14="http://schemas.microsoft.com/office/mac/drawingml/2011/main" val="1"/>
            </a:ext>
          </a:extLst>
        </p:spPr>
        <p:txBody>
          <a:bodyPr lIns="50799" tIns="50799" rIns="50799" bIns="50799" anchor="ctr">
            <a:normAutofit/>
          </a:bodyPr>
          <a:lstStyle>
            <a:lvl1pPr marL="63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1pPr>
            <a:lvl2pPr marL="127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2pPr>
            <a:lvl3pPr marL="190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3pPr>
            <a:lvl4pPr marL="254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4pPr>
            <a:lvl5pPr marL="317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5pPr>
            <a:lvl6pPr marL="381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6pPr>
            <a:lvl7pPr marL="444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7pPr>
            <a:lvl8pPr marL="508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8pPr>
            <a:lvl9pPr marL="571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9pPr>
          </a:lstStyle>
          <a:p>
            <a:pPr marL="0" indent="0" algn="ctr" defTabSz="457190">
              <a:lnSpc>
                <a:spcPct val="117999"/>
              </a:lnSpc>
              <a:spcBef>
                <a:spcPts val="0"/>
              </a:spcBef>
              <a:buSzTx/>
              <a:buNone/>
              <a:defRPr>
                <a:latin typeface="Helvetica Neue"/>
                <a:ea typeface="Helvetica Neue"/>
                <a:cs typeface="Helvetica Neue"/>
                <a:sym typeface="Helvetica Neue"/>
              </a:defRPr>
            </a:pPr>
            <a:r>
              <a:rPr lang="en-US" sz="3600" b="1" dirty="0">
                <a:solidFill>
                  <a:schemeClr val="tx1">
                    <a:lumMod val="75000"/>
                    <a:lumOff val="25000"/>
                  </a:schemeClr>
                </a:solidFill>
                <a:latin typeface="Helvetica Neue"/>
                <a:ea typeface="Helvetica Neue"/>
                <a:cs typeface="Helvetica Neue"/>
                <a:sym typeface="Helvetica Neue"/>
              </a:rPr>
              <a:t>FOOTER</a:t>
            </a:r>
          </a:p>
        </p:txBody>
      </p:sp>
      <p:sp>
        <p:nvSpPr>
          <p:cNvPr id="3" name="Right Arrow 2"/>
          <p:cNvSpPr/>
          <p:nvPr/>
        </p:nvSpPr>
        <p:spPr>
          <a:xfrm>
            <a:off x="6019800" y="339797"/>
            <a:ext cx="3962400" cy="460576"/>
          </a:xfrm>
          <a:prstGeom prst="rightArrow">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099" rtlCol="0" anchor="ctr">
            <a:spAutoFit/>
          </a:bodyPr>
          <a:lstStyle/>
          <a:p>
            <a:pPr defTabSz="825482"/>
            <a:endParaRPr lang="en-US" sz="3100">
              <a:solidFill>
                <a:srgbClr val="FFFFFF"/>
              </a:solidFill>
            </a:endParaRPr>
          </a:p>
        </p:txBody>
      </p:sp>
      <p:sp>
        <p:nvSpPr>
          <p:cNvPr id="10" name="Right Arrow 9"/>
          <p:cNvSpPr/>
          <p:nvPr/>
        </p:nvSpPr>
        <p:spPr>
          <a:xfrm>
            <a:off x="6032715" y="1763038"/>
            <a:ext cx="3962400" cy="460576"/>
          </a:xfrm>
          <a:prstGeom prst="rightArrow">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099" rtlCol="0" anchor="ctr">
            <a:spAutoFit/>
          </a:bodyPr>
          <a:lstStyle/>
          <a:p>
            <a:pPr defTabSz="825482"/>
            <a:endParaRPr lang="en-US" sz="3100">
              <a:solidFill>
                <a:srgbClr val="FFFFFF"/>
              </a:solidFill>
            </a:endParaRPr>
          </a:p>
        </p:txBody>
      </p:sp>
      <p:sp>
        <p:nvSpPr>
          <p:cNvPr id="11" name="Right Arrow 10"/>
          <p:cNvSpPr/>
          <p:nvPr/>
        </p:nvSpPr>
        <p:spPr>
          <a:xfrm>
            <a:off x="6019800" y="3152022"/>
            <a:ext cx="3962400" cy="460576"/>
          </a:xfrm>
          <a:prstGeom prst="rightArrow">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099" rtlCol="0" anchor="ctr">
            <a:spAutoFit/>
          </a:bodyPr>
          <a:lstStyle/>
          <a:p>
            <a:pPr defTabSz="825482"/>
            <a:endParaRPr lang="en-US" sz="3100">
              <a:solidFill>
                <a:srgbClr val="FFFFFF"/>
              </a:solidFill>
            </a:endParaRPr>
          </a:p>
        </p:txBody>
      </p:sp>
      <p:sp>
        <p:nvSpPr>
          <p:cNvPr id="13" name="Right Arrow 12"/>
          <p:cNvSpPr/>
          <p:nvPr/>
        </p:nvSpPr>
        <p:spPr>
          <a:xfrm>
            <a:off x="6019800" y="5140970"/>
            <a:ext cx="3962400" cy="460576"/>
          </a:xfrm>
          <a:prstGeom prst="rightArrow">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099" rtlCol="0" anchor="ctr">
            <a:spAutoFit/>
          </a:bodyPr>
          <a:lstStyle/>
          <a:p>
            <a:pPr defTabSz="825482"/>
            <a:endParaRPr lang="en-US" sz="3100">
              <a:solidFill>
                <a:srgbClr val="FFFFFF"/>
              </a:solidFill>
            </a:endParaRPr>
          </a:p>
        </p:txBody>
      </p:sp>
      <p:sp>
        <p:nvSpPr>
          <p:cNvPr id="14" name="Right Arrow 13"/>
          <p:cNvSpPr/>
          <p:nvPr/>
        </p:nvSpPr>
        <p:spPr>
          <a:xfrm>
            <a:off x="6067587" y="9721418"/>
            <a:ext cx="3962400" cy="460576"/>
          </a:xfrm>
          <a:prstGeom prst="rightArrow">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099" rtlCol="0" anchor="ctr">
            <a:spAutoFit/>
          </a:bodyPr>
          <a:lstStyle/>
          <a:p>
            <a:pPr defTabSz="825482"/>
            <a:endParaRPr lang="en-US" sz="3100">
              <a:solidFill>
                <a:srgbClr val="FFFFFF"/>
              </a:solidFill>
            </a:endParaRPr>
          </a:p>
        </p:txBody>
      </p:sp>
    </p:spTree>
    <p:extLst>
      <p:ext uri="{BB962C8B-B14F-4D97-AF65-F5344CB8AC3E}">
        <p14:creationId xmlns:p14="http://schemas.microsoft.com/office/powerpoint/2010/main" val="18633902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Shape 230"/>
          <p:cNvSpPr>
            <a:spLocks noGrp="1"/>
          </p:cNvSpPr>
          <p:nvPr>
            <p:ph type="body" idx="1"/>
          </p:nvPr>
        </p:nvSpPr>
        <p:spPr>
          <a:xfrm>
            <a:off x="1867546" y="609600"/>
            <a:ext cx="21005800" cy="1981200"/>
          </a:xfrm>
          <a:prstGeom prst="rect">
            <a:avLst/>
          </a:prstGeom>
        </p:spPr>
        <p:txBody>
          <a:bodyPr>
            <a:normAutofit/>
          </a:bodyPr>
          <a:lstStyle/>
          <a:p>
            <a:pPr marL="0" indent="0" algn="ctr" defTabSz="457200">
              <a:lnSpc>
                <a:spcPct val="117999"/>
              </a:lnSpc>
              <a:spcBef>
                <a:spcPts val="0"/>
              </a:spcBef>
              <a:buSzTx/>
              <a:buNone/>
              <a:defRPr>
                <a:latin typeface="Helvetica Neue"/>
                <a:ea typeface="Helvetica Neue"/>
                <a:cs typeface="Helvetica Neue"/>
                <a:sym typeface="Helvetica Neue"/>
              </a:defRPr>
            </a:pPr>
            <a:r>
              <a:rPr lang="en-US" sz="6000" b="1" dirty="0" smtClean="0">
                <a:solidFill>
                  <a:schemeClr val="tx1">
                    <a:lumMod val="75000"/>
                    <a:lumOff val="25000"/>
                  </a:schemeClr>
                </a:solidFill>
              </a:rPr>
              <a:t>SUBJECT LINES</a:t>
            </a:r>
          </a:p>
        </p:txBody>
      </p:sp>
      <p:sp>
        <p:nvSpPr>
          <p:cNvPr id="2" name="Rectangle 1"/>
          <p:cNvSpPr/>
          <p:nvPr/>
        </p:nvSpPr>
        <p:spPr>
          <a:xfrm>
            <a:off x="1905000" y="2774197"/>
            <a:ext cx="20116800" cy="1908215"/>
          </a:xfrm>
          <a:prstGeom prst="rect">
            <a:avLst/>
          </a:prstGeom>
        </p:spPr>
        <p:txBody>
          <a:bodyPr wrap="square">
            <a:spAutoFit/>
          </a:bodyPr>
          <a:lstStyle/>
          <a:p>
            <a:pPr defTabSz="457200">
              <a:lnSpc>
                <a:spcPct val="117999"/>
              </a:lnSpc>
              <a:defRPr>
                <a:latin typeface="Helvetica Neue"/>
                <a:ea typeface="Helvetica Neue"/>
                <a:cs typeface="Helvetica Neue"/>
                <a:sym typeface="Helvetica Neue"/>
              </a:defRPr>
            </a:pPr>
            <a:r>
              <a:rPr lang="en-US" dirty="0">
                <a:solidFill>
                  <a:schemeClr val="tx1">
                    <a:lumMod val="75000"/>
                    <a:lumOff val="25000"/>
                  </a:schemeClr>
                </a:solidFill>
              </a:rPr>
              <a:t>It all starts with the </a:t>
            </a:r>
            <a:r>
              <a:rPr lang="en-US" b="1" dirty="0">
                <a:solidFill>
                  <a:schemeClr val="tx1">
                    <a:lumMod val="75000"/>
                    <a:lumOff val="25000"/>
                  </a:schemeClr>
                </a:solidFill>
              </a:rPr>
              <a:t>subject line</a:t>
            </a:r>
            <a:r>
              <a:rPr lang="en-US" dirty="0">
                <a:solidFill>
                  <a:schemeClr val="tx1">
                    <a:lumMod val="75000"/>
                    <a:lumOff val="25000"/>
                  </a:schemeClr>
                </a:solidFill>
              </a:rPr>
              <a:t>. This </a:t>
            </a:r>
            <a:r>
              <a:rPr lang="en-US" dirty="0" smtClean="0">
                <a:solidFill>
                  <a:schemeClr val="tx1">
                    <a:lumMod val="75000"/>
                    <a:lumOff val="25000"/>
                  </a:schemeClr>
                </a:solidFill>
              </a:rPr>
              <a:t>is where a reader </a:t>
            </a:r>
            <a:r>
              <a:rPr lang="en-US" dirty="0">
                <a:solidFill>
                  <a:schemeClr val="tx1">
                    <a:lumMod val="75000"/>
                    <a:lumOff val="25000"/>
                  </a:schemeClr>
                </a:solidFill>
              </a:rPr>
              <a:t>decides to engage </a:t>
            </a:r>
            <a:r>
              <a:rPr lang="en-US" dirty="0" smtClean="0">
                <a:solidFill>
                  <a:schemeClr val="tx1">
                    <a:lumMod val="75000"/>
                    <a:lumOff val="25000"/>
                  </a:schemeClr>
                </a:solidFill>
              </a:rPr>
              <a:t>with the </a:t>
            </a:r>
            <a:r>
              <a:rPr lang="en-US" dirty="0">
                <a:solidFill>
                  <a:schemeClr val="tx1">
                    <a:lumMod val="75000"/>
                    <a:lumOff val="25000"/>
                  </a:schemeClr>
                </a:solidFill>
              </a:rPr>
              <a:t>email. </a:t>
            </a:r>
            <a:r>
              <a:rPr lang="en-US" dirty="0" smtClean="0">
                <a:solidFill>
                  <a:schemeClr val="tx1">
                    <a:lumMod val="75000"/>
                    <a:lumOff val="25000"/>
                  </a:schemeClr>
                </a:solidFill>
              </a:rPr>
              <a:t>Get it wrong, and your email won’t get opened.</a:t>
            </a:r>
            <a:endParaRPr lang="en-US" dirty="0">
              <a:solidFill>
                <a:schemeClr val="tx1">
                  <a:lumMod val="75000"/>
                  <a:lumOff val="25000"/>
                </a:schemeClr>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2696251935"/>
              </p:ext>
            </p:extLst>
          </p:nvPr>
        </p:nvGraphicFramePr>
        <p:xfrm>
          <a:off x="1524000" y="5257800"/>
          <a:ext cx="20497800" cy="8046720"/>
        </p:xfrm>
        <a:graphic>
          <a:graphicData uri="http://schemas.openxmlformats.org/drawingml/2006/table">
            <a:tbl>
              <a:tblPr firstRow="1" bandRow="1">
                <a:tableStyleId>{5940675A-B579-460E-94D1-54222C63F5DA}</a:tableStyleId>
              </a:tblPr>
              <a:tblGrid>
                <a:gridCol w="11229230">
                  <a:extLst>
                    <a:ext uri="{9D8B030D-6E8A-4147-A177-3AD203B41FA5}">
                      <a16:colId xmlns:a16="http://schemas.microsoft.com/office/drawing/2014/main" val="20000"/>
                    </a:ext>
                  </a:extLst>
                </a:gridCol>
                <a:gridCol w="9268570">
                  <a:extLst>
                    <a:ext uri="{9D8B030D-6E8A-4147-A177-3AD203B41FA5}">
                      <a16:colId xmlns:a16="http://schemas.microsoft.com/office/drawing/2014/main" val="20001"/>
                    </a:ext>
                  </a:extLst>
                </a:gridCol>
              </a:tblGrid>
              <a:tr h="990600">
                <a:tc>
                  <a:txBody>
                    <a:bodyPr/>
                    <a:lstStyle/>
                    <a:p>
                      <a:pPr marL="0" indent="0">
                        <a:buFont typeface="Arial" panose="020B0604020202020204" pitchFamily="34" charset="0"/>
                        <a:buNone/>
                      </a:pPr>
                      <a:r>
                        <a:rPr lang="en-US" sz="6000" baseline="0" dirty="0" smtClean="0">
                          <a:solidFill>
                            <a:schemeClr val="bg1"/>
                          </a:solidFill>
                        </a:rPr>
                        <a:t>GUIDANCE</a:t>
                      </a:r>
                      <a:endParaRPr lang="en-US" sz="6000" baseline="0" dirty="0">
                        <a:solidFill>
                          <a:schemeClr val="bg1"/>
                        </a:solidFill>
                      </a:endParaRPr>
                    </a:p>
                  </a:txBody>
                  <a:tcPr>
                    <a:solidFill>
                      <a:srgbClr val="2B9999"/>
                    </a:solidFill>
                  </a:tcPr>
                </a:tc>
                <a:tc>
                  <a:txBody>
                    <a:bodyPr/>
                    <a:lstStyle/>
                    <a:p>
                      <a:r>
                        <a:rPr lang="en-US" sz="6000" baseline="0" dirty="0" smtClean="0">
                          <a:solidFill>
                            <a:schemeClr val="bg1"/>
                          </a:solidFill>
                        </a:rPr>
                        <a:t>EXAMPLE</a:t>
                      </a:r>
                      <a:endParaRPr lang="en-US" sz="6000" baseline="0" dirty="0">
                        <a:solidFill>
                          <a:schemeClr val="bg1"/>
                        </a:solidFill>
                      </a:endParaRPr>
                    </a:p>
                  </a:txBody>
                  <a:tcPr>
                    <a:solidFill>
                      <a:srgbClr val="2B9999"/>
                    </a:solidFill>
                  </a:tcPr>
                </a:tc>
                <a:extLst>
                  <a:ext uri="{0D108BD9-81ED-4DB2-BD59-A6C34878D82A}">
                    <a16:rowId xmlns:a16="http://schemas.microsoft.com/office/drawing/2014/main" val="10000"/>
                  </a:ext>
                </a:extLst>
              </a:tr>
              <a:tr h="370840">
                <a:tc>
                  <a:txBody>
                    <a:bodyPr/>
                    <a:lstStyle/>
                    <a:p>
                      <a:pPr marL="685800" marR="0" indent="-685800" algn="l" defTabSz="8255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800" i="0" kern="1200" baseline="0" dirty="0" smtClean="0">
                          <a:solidFill>
                            <a:schemeClr val="tx1">
                              <a:lumMod val="75000"/>
                              <a:lumOff val="25000"/>
                            </a:schemeClr>
                          </a:solidFill>
                          <a:latin typeface="+mn-lt"/>
                          <a:ea typeface="+mn-ea"/>
                          <a:cs typeface="+mn-cs"/>
                        </a:rPr>
                        <a:t>Subject lines appear in the reader’s inbox. They need to be very short and compelling to entice the reader to open the email.</a:t>
                      </a:r>
                      <a:r>
                        <a:rPr lang="en-US" sz="4800" baseline="0" dirty="0" smtClean="0">
                          <a:solidFill>
                            <a:schemeClr val="tx1">
                              <a:lumMod val="75000"/>
                              <a:lumOff val="25000"/>
                            </a:schemeClr>
                          </a:solidFill>
                        </a:rPr>
                        <a:t> </a:t>
                      </a:r>
                    </a:p>
                    <a:p>
                      <a:pPr marL="685800" marR="0" indent="-685800" algn="l" defTabSz="8255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800" baseline="0" dirty="0" smtClean="0">
                          <a:solidFill>
                            <a:schemeClr val="tx1">
                              <a:lumMod val="75000"/>
                              <a:lumOff val="25000"/>
                            </a:schemeClr>
                          </a:solidFill>
                        </a:rPr>
                        <a:t>When creating subject lines, keep in mind that only the first 30 characters will show. </a:t>
                      </a:r>
                    </a:p>
                    <a:p>
                      <a:pPr marL="685800" marR="0" indent="-685800" algn="l" defTabSz="8255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800" baseline="0" dirty="0" smtClean="0">
                          <a:solidFill>
                            <a:schemeClr val="tx1">
                              <a:lumMod val="75000"/>
                              <a:lumOff val="25000"/>
                            </a:schemeClr>
                          </a:solidFill>
                        </a:rPr>
                        <a:t>Put the most important information first to make these easy to scan</a:t>
                      </a:r>
                      <a:r>
                        <a:rPr lang="en-US" sz="4400" dirty="0" smtClean="0"/>
                        <a:t>.</a:t>
                      </a:r>
                      <a:endParaRPr lang="en-US" sz="4400" i="0" baseline="0" dirty="0" smtClean="0">
                        <a:solidFill>
                          <a:schemeClr val="tx1">
                            <a:lumMod val="75000"/>
                            <a:lumOff val="25000"/>
                          </a:schemeClr>
                        </a:solidFill>
                      </a:endParaRPr>
                    </a:p>
                    <a:p>
                      <a:pPr marL="342900" indent="-342900">
                        <a:buFont typeface="Arial" panose="020B0604020202020204" pitchFamily="34" charset="0"/>
                        <a:buChar char="•"/>
                      </a:pPr>
                      <a:endParaRPr lang="en-US" dirty="0"/>
                    </a:p>
                  </a:txBody>
                  <a:tcPr/>
                </a:tc>
                <a:tc>
                  <a:txBody>
                    <a:bodyPr/>
                    <a:lstStyle/>
                    <a:p>
                      <a:r>
                        <a:rPr lang="en-US" sz="4800" i="1" baseline="0" dirty="0" smtClean="0">
                          <a:solidFill>
                            <a:schemeClr val="tx1">
                              <a:lumMod val="75000"/>
                              <a:lumOff val="25000"/>
                            </a:schemeClr>
                          </a:solidFill>
                        </a:rPr>
                        <a:t>You sold an item</a:t>
                      </a:r>
                      <a:endParaRPr lang="en-US" sz="4800" i="1" baseline="0" dirty="0">
                        <a:solidFill>
                          <a:schemeClr val="tx1">
                            <a:lumMod val="75000"/>
                            <a:lumOff val="25000"/>
                          </a:schemeClr>
                        </a:solidFill>
                      </a:endParaRP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8107295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06600" y="187271"/>
            <a:ext cx="9324975" cy="297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0" name="Shape 230"/>
          <p:cNvSpPr>
            <a:spLocks noGrp="1"/>
          </p:cNvSpPr>
          <p:nvPr>
            <p:ph type="body" idx="1"/>
          </p:nvPr>
        </p:nvSpPr>
        <p:spPr>
          <a:xfrm>
            <a:off x="1828800" y="914400"/>
            <a:ext cx="21005800" cy="1981200"/>
          </a:xfrm>
          <a:prstGeom prst="rect">
            <a:avLst/>
          </a:prstGeom>
        </p:spPr>
        <p:txBody>
          <a:bodyPr>
            <a:normAutofit/>
          </a:bodyPr>
          <a:lstStyle/>
          <a:p>
            <a:pPr marL="0" indent="0" algn="ctr" defTabSz="457200">
              <a:lnSpc>
                <a:spcPct val="117999"/>
              </a:lnSpc>
              <a:spcBef>
                <a:spcPts val="0"/>
              </a:spcBef>
              <a:buSzTx/>
              <a:buNone/>
              <a:defRPr>
                <a:latin typeface="Helvetica Neue"/>
                <a:ea typeface="Helvetica Neue"/>
                <a:cs typeface="Helvetica Neue"/>
                <a:sym typeface="Helvetica Neue"/>
              </a:defRPr>
            </a:pPr>
            <a:r>
              <a:rPr lang="en-US" sz="6000" b="1" dirty="0" smtClean="0">
                <a:solidFill>
                  <a:schemeClr val="tx1">
                    <a:lumMod val="75000"/>
                    <a:lumOff val="25000"/>
                  </a:schemeClr>
                </a:solidFill>
              </a:rPr>
              <a:t>PRE-HEADERS</a:t>
            </a:r>
          </a:p>
        </p:txBody>
      </p:sp>
      <p:sp>
        <p:nvSpPr>
          <p:cNvPr id="2" name="Rectangle 1"/>
          <p:cNvSpPr/>
          <p:nvPr/>
        </p:nvSpPr>
        <p:spPr>
          <a:xfrm>
            <a:off x="1524000" y="3124200"/>
            <a:ext cx="19735800" cy="3724096"/>
          </a:xfrm>
          <a:prstGeom prst="rect">
            <a:avLst/>
          </a:prstGeom>
        </p:spPr>
        <p:txBody>
          <a:bodyPr wrap="square">
            <a:spAutoFit/>
          </a:bodyPr>
          <a:lstStyle/>
          <a:p>
            <a:pPr defTabSz="457200">
              <a:lnSpc>
                <a:spcPct val="117999"/>
              </a:lnSpc>
              <a:defRPr>
                <a:latin typeface="Helvetica Neue"/>
                <a:ea typeface="Helvetica Neue"/>
                <a:cs typeface="Helvetica Neue"/>
                <a:sym typeface="Helvetica Neue"/>
              </a:defRPr>
            </a:pPr>
            <a:r>
              <a:rPr lang="en-US" dirty="0">
                <a:solidFill>
                  <a:schemeClr val="tx1">
                    <a:lumMod val="75000"/>
                    <a:lumOff val="25000"/>
                  </a:schemeClr>
                </a:solidFill>
              </a:rPr>
              <a:t>Next comes the </a:t>
            </a:r>
            <a:r>
              <a:rPr lang="en-US" b="1" dirty="0" smtClean="0">
                <a:solidFill>
                  <a:schemeClr val="tx1">
                    <a:lumMod val="75000"/>
                    <a:lumOff val="25000"/>
                  </a:schemeClr>
                </a:solidFill>
              </a:rPr>
              <a:t>pre-header</a:t>
            </a:r>
            <a:r>
              <a:rPr lang="en-US" dirty="0" smtClean="0">
                <a:solidFill>
                  <a:schemeClr val="tx1">
                    <a:lumMod val="75000"/>
                    <a:lumOff val="25000"/>
                  </a:schemeClr>
                </a:solidFill>
              </a:rPr>
              <a:t>. This </a:t>
            </a:r>
            <a:r>
              <a:rPr lang="en-US" dirty="0">
                <a:solidFill>
                  <a:schemeClr val="tx1">
                    <a:lumMod val="75000"/>
                    <a:lumOff val="25000"/>
                  </a:schemeClr>
                </a:solidFill>
              </a:rPr>
              <a:t>little line </a:t>
            </a:r>
            <a:r>
              <a:rPr lang="en-US" dirty="0" smtClean="0">
                <a:solidFill>
                  <a:schemeClr val="tx1">
                    <a:lumMod val="75000"/>
                    <a:lumOff val="25000"/>
                  </a:schemeClr>
                </a:solidFill>
              </a:rPr>
              <a:t>may look </a:t>
            </a:r>
            <a:r>
              <a:rPr lang="en-US" dirty="0">
                <a:solidFill>
                  <a:schemeClr val="tx1">
                    <a:lumMod val="75000"/>
                    <a:lumOff val="25000"/>
                  </a:schemeClr>
                </a:solidFill>
              </a:rPr>
              <a:t>like an afterthought in a Web browser, but it’s hugely important on mobile devices. </a:t>
            </a:r>
          </a:p>
          <a:p>
            <a:pPr defTabSz="457200">
              <a:lnSpc>
                <a:spcPct val="117999"/>
              </a:lnSpc>
              <a:defRPr>
                <a:latin typeface="Helvetica Neue"/>
                <a:ea typeface="Helvetica Neue"/>
                <a:cs typeface="Helvetica Neue"/>
                <a:sym typeface="Helvetica Neue"/>
              </a:defRPr>
            </a:pPr>
            <a:endParaRPr lang="en-US" dirty="0">
              <a:solidFill>
                <a:schemeClr val="tx1">
                  <a:lumMod val="75000"/>
                  <a:lumOff val="25000"/>
                </a:schemeClr>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4175445238"/>
              </p:ext>
            </p:extLst>
          </p:nvPr>
        </p:nvGraphicFramePr>
        <p:xfrm>
          <a:off x="1828800" y="6553200"/>
          <a:ext cx="19507200" cy="5852160"/>
        </p:xfrm>
        <a:graphic>
          <a:graphicData uri="http://schemas.openxmlformats.org/drawingml/2006/table">
            <a:tbl>
              <a:tblPr firstRow="1" bandRow="1">
                <a:tableStyleId>{5940675A-B579-460E-94D1-54222C63F5DA}</a:tableStyleId>
              </a:tblPr>
              <a:tblGrid>
                <a:gridCol w="10621670">
                  <a:extLst>
                    <a:ext uri="{9D8B030D-6E8A-4147-A177-3AD203B41FA5}">
                      <a16:colId xmlns:a16="http://schemas.microsoft.com/office/drawing/2014/main" val="20000"/>
                    </a:ext>
                  </a:extLst>
                </a:gridCol>
                <a:gridCol w="8885530">
                  <a:extLst>
                    <a:ext uri="{9D8B030D-6E8A-4147-A177-3AD203B41FA5}">
                      <a16:colId xmlns:a16="http://schemas.microsoft.com/office/drawing/2014/main" val="20001"/>
                    </a:ext>
                  </a:extLst>
                </a:gridCol>
              </a:tblGrid>
              <a:tr h="548640">
                <a:tc>
                  <a:txBody>
                    <a:bodyPr/>
                    <a:lstStyle/>
                    <a:p>
                      <a:r>
                        <a:rPr lang="en-US" sz="6000" baseline="0" dirty="0" smtClean="0">
                          <a:solidFill>
                            <a:schemeClr val="bg1"/>
                          </a:solidFill>
                        </a:rPr>
                        <a:t>GUIDANCE</a:t>
                      </a:r>
                      <a:endParaRPr lang="en-US" sz="6000" baseline="0" dirty="0">
                        <a:solidFill>
                          <a:schemeClr val="bg1"/>
                        </a:solidFill>
                      </a:endParaRPr>
                    </a:p>
                  </a:txBody>
                  <a:tcPr>
                    <a:solidFill>
                      <a:srgbClr val="2B9999"/>
                    </a:solidFill>
                  </a:tcPr>
                </a:tc>
                <a:tc>
                  <a:txBody>
                    <a:bodyPr/>
                    <a:lstStyle/>
                    <a:p>
                      <a:r>
                        <a:rPr lang="en-US" sz="6000" baseline="0" dirty="0" smtClean="0">
                          <a:solidFill>
                            <a:schemeClr val="bg1"/>
                          </a:solidFill>
                        </a:rPr>
                        <a:t>EXAMPLE</a:t>
                      </a:r>
                      <a:endParaRPr lang="en-US" sz="6000" baseline="0" dirty="0">
                        <a:solidFill>
                          <a:schemeClr val="bg1"/>
                        </a:solidFill>
                      </a:endParaRPr>
                    </a:p>
                  </a:txBody>
                  <a:tcPr>
                    <a:solidFill>
                      <a:srgbClr val="2B9999"/>
                    </a:solidFill>
                  </a:tcPr>
                </a:tc>
                <a:extLst>
                  <a:ext uri="{0D108BD9-81ED-4DB2-BD59-A6C34878D82A}">
                    <a16:rowId xmlns:a16="http://schemas.microsoft.com/office/drawing/2014/main" val="10000"/>
                  </a:ext>
                </a:extLst>
              </a:tr>
              <a:tr h="370840">
                <a:tc>
                  <a:txBody>
                    <a:bodyPr/>
                    <a:lstStyle/>
                    <a:p>
                      <a:pPr marL="685800" marR="0" indent="-685800" algn="l" defTabSz="8255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800" i="0" kern="1200" baseline="0" dirty="0" smtClean="0">
                          <a:solidFill>
                            <a:schemeClr val="tx1">
                              <a:lumMod val="75000"/>
                              <a:lumOff val="25000"/>
                            </a:schemeClr>
                          </a:solidFill>
                          <a:latin typeface="+mn-lt"/>
                          <a:ea typeface="+mn-ea"/>
                          <a:cs typeface="+mn-cs"/>
                        </a:rPr>
                        <a:t>Pre-header text shows up under the subject line and is used by mobile devices to show the user what the email is about. </a:t>
                      </a:r>
                    </a:p>
                    <a:p>
                      <a:pPr marL="685800" marR="0" indent="-685800" algn="l" defTabSz="8255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800" i="0" kern="1200" baseline="0" dirty="0" smtClean="0">
                          <a:solidFill>
                            <a:schemeClr val="tx1">
                              <a:lumMod val="75000"/>
                              <a:lumOff val="25000"/>
                            </a:schemeClr>
                          </a:solidFill>
                          <a:latin typeface="+mn-lt"/>
                          <a:ea typeface="+mn-ea"/>
                          <a:cs typeface="+mn-cs"/>
                        </a:rPr>
                        <a:t>Needs to be fairly short. </a:t>
                      </a:r>
                    </a:p>
                    <a:p>
                      <a:pPr marL="685800" marR="0" indent="-685800" algn="l" defTabSz="8255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800" i="0" kern="1200" baseline="0" dirty="0" smtClean="0">
                          <a:solidFill>
                            <a:schemeClr val="tx1">
                              <a:lumMod val="75000"/>
                              <a:lumOff val="25000"/>
                            </a:schemeClr>
                          </a:solidFill>
                          <a:latin typeface="+mn-lt"/>
                          <a:ea typeface="+mn-ea"/>
                          <a:cs typeface="+mn-cs"/>
                        </a:rPr>
                        <a:t>Can include personalization. </a:t>
                      </a:r>
                      <a:endParaRPr lang="en-US" sz="4800" i="0" baseline="0" dirty="0" smtClean="0">
                        <a:solidFill>
                          <a:schemeClr val="tx1">
                            <a:lumMod val="75000"/>
                            <a:lumOff val="25000"/>
                          </a:schemeClr>
                        </a:solidFill>
                      </a:endParaRPr>
                    </a:p>
                    <a:p>
                      <a:pPr marL="0" marR="0" indent="0" algn="l" defTabSz="825500" rtl="0" eaLnBrk="1" fontAlgn="auto" latinLnBrk="0" hangingPunct="1">
                        <a:lnSpc>
                          <a:spcPct val="100000"/>
                        </a:lnSpc>
                        <a:spcBef>
                          <a:spcPts val="0"/>
                        </a:spcBef>
                        <a:spcAft>
                          <a:spcPts val="0"/>
                        </a:spcAft>
                        <a:buClrTx/>
                        <a:buSzTx/>
                        <a:buFontTx/>
                        <a:buNone/>
                        <a:tabLst/>
                        <a:defRPr/>
                      </a:pPr>
                      <a:endParaRPr lang="en-US" dirty="0"/>
                    </a:p>
                  </a:txBody>
                  <a:tcPr/>
                </a:tc>
                <a:tc>
                  <a:txBody>
                    <a:bodyPr/>
                    <a:lstStyle/>
                    <a:p>
                      <a:r>
                        <a:rPr lang="en-US" sz="4800" i="1" baseline="0" dirty="0" smtClean="0">
                          <a:solidFill>
                            <a:schemeClr val="tx1">
                              <a:lumMod val="75000"/>
                              <a:lumOff val="25000"/>
                            </a:schemeClr>
                          </a:solidFill>
                        </a:rPr>
                        <a:t>Your &lt;item name&gt; just sold, &lt;first name&gt;!</a:t>
                      </a:r>
                    </a:p>
                    <a:p>
                      <a:r>
                        <a:rPr lang="en-US" sz="4800" i="1" baseline="0" dirty="0" smtClean="0">
                          <a:solidFill>
                            <a:schemeClr val="tx1">
                              <a:lumMod val="75000"/>
                              <a:lumOff val="25000"/>
                            </a:schemeClr>
                          </a:solidFill>
                        </a:rPr>
                        <a:t>or</a:t>
                      </a:r>
                    </a:p>
                    <a:p>
                      <a:r>
                        <a:rPr lang="en-US" sz="4800" i="1" baseline="0" dirty="0" smtClean="0">
                          <a:solidFill>
                            <a:schemeClr val="tx1">
                              <a:lumMod val="75000"/>
                              <a:lumOff val="25000"/>
                            </a:schemeClr>
                          </a:solidFill>
                        </a:rPr>
                        <a:t>Your iPhone 6s just sold, Ben!</a:t>
                      </a:r>
                      <a:endParaRPr lang="en-US" sz="4800" i="1" baseline="0" dirty="0">
                        <a:solidFill>
                          <a:schemeClr val="tx1">
                            <a:lumMod val="75000"/>
                            <a:lumOff val="25000"/>
                          </a:schemeClr>
                        </a:solidFill>
                      </a:endParaRP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4235019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49600" y="132461"/>
            <a:ext cx="8324850" cy="3152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0" name="Shape 230"/>
          <p:cNvSpPr>
            <a:spLocks noGrp="1"/>
          </p:cNvSpPr>
          <p:nvPr>
            <p:ph type="body" idx="1"/>
          </p:nvPr>
        </p:nvSpPr>
        <p:spPr>
          <a:xfrm>
            <a:off x="1193798" y="990600"/>
            <a:ext cx="21005800" cy="1981200"/>
          </a:xfrm>
          <a:prstGeom prst="rect">
            <a:avLst/>
          </a:prstGeom>
        </p:spPr>
        <p:txBody>
          <a:bodyPr>
            <a:normAutofit/>
          </a:bodyPr>
          <a:lstStyle/>
          <a:p>
            <a:pPr marL="0" indent="0" algn="ctr" defTabSz="457200">
              <a:lnSpc>
                <a:spcPct val="117999"/>
              </a:lnSpc>
              <a:spcBef>
                <a:spcPts val="0"/>
              </a:spcBef>
              <a:buSzTx/>
              <a:buNone/>
              <a:defRPr>
                <a:latin typeface="Helvetica Neue"/>
                <a:ea typeface="Helvetica Neue"/>
                <a:cs typeface="Helvetica Neue"/>
                <a:sym typeface="Helvetica Neue"/>
              </a:defRPr>
            </a:pPr>
            <a:r>
              <a:rPr lang="en-US" sz="6600" b="1" dirty="0" smtClean="0">
                <a:solidFill>
                  <a:schemeClr val="tx1">
                    <a:lumMod val="75000"/>
                    <a:lumOff val="25000"/>
                  </a:schemeClr>
                </a:solidFill>
              </a:rPr>
              <a:t>TITLES</a:t>
            </a:r>
          </a:p>
        </p:txBody>
      </p:sp>
      <p:sp>
        <p:nvSpPr>
          <p:cNvPr id="2" name="Rectangle 1"/>
          <p:cNvSpPr/>
          <p:nvPr/>
        </p:nvSpPr>
        <p:spPr>
          <a:xfrm>
            <a:off x="1676399" y="3318816"/>
            <a:ext cx="20040599" cy="3724096"/>
          </a:xfrm>
          <a:prstGeom prst="rect">
            <a:avLst/>
          </a:prstGeom>
        </p:spPr>
        <p:txBody>
          <a:bodyPr wrap="square">
            <a:spAutoFit/>
          </a:bodyPr>
          <a:lstStyle/>
          <a:p>
            <a:pPr defTabSz="457200">
              <a:lnSpc>
                <a:spcPct val="117999"/>
              </a:lnSpc>
              <a:defRPr>
                <a:latin typeface="Helvetica Neue"/>
                <a:ea typeface="Helvetica Neue"/>
                <a:cs typeface="Helvetica Neue"/>
                <a:sym typeface="Helvetica Neue"/>
              </a:defRPr>
            </a:pPr>
            <a:r>
              <a:rPr lang="en-US" dirty="0">
                <a:solidFill>
                  <a:schemeClr val="tx1">
                    <a:lumMod val="75000"/>
                    <a:lumOff val="25000"/>
                  </a:schemeClr>
                </a:solidFill>
              </a:rPr>
              <a:t>C</a:t>
            </a:r>
            <a:r>
              <a:rPr lang="en-US" dirty="0" smtClean="0">
                <a:solidFill>
                  <a:schemeClr val="tx1">
                    <a:lumMod val="75000"/>
                    <a:lumOff val="25000"/>
                  </a:schemeClr>
                </a:solidFill>
              </a:rPr>
              <a:t>ritical to get right, </a:t>
            </a:r>
            <a:r>
              <a:rPr lang="en-US" b="1" dirty="0" smtClean="0">
                <a:solidFill>
                  <a:schemeClr val="tx1">
                    <a:lumMod val="75000"/>
                    <a:lumOff val="25000"/>
                  </a:schemeClr>
                </a:solidFill>
              </a:rPr>
              <a:t>titles</a:t>
            </a:r>
            <a:r>
              <a:rPr lang="en-US" dirty="0" smtClean="0">
                <a:solidFill>
                  <a:schemeClr val="tx1">
                    <a:lumMod val="75000"/>
                    <a:lumOff val="25000"/>
                  </a:schemeClr>
                </a:solidFill>
              </a:rPr>
              <a:t> distill </a:t>
            </a:r>
            <a:r>
              <a:rPr lang="en-US" dirty="0">
                <a:solidFill>
                  <a:schemeClr val="tx1">
                    <a:lumMod val="75000"/>
                    <a:lumOff val="25000"/>
                  </a:schemeClr>
                </a:solidFill>
              </a:rPr>
              <a:t>the idea of the entire email </a:t>
            </a:r>
            <a:r>
              <a:rPr lang="en-US" dirty="0" smtClean="0">
                <a:solidFill>
                  <a:schemeClr val="tx1">
                    <a:lumMod val="75000"/>
                    <a:lumOff val="25000"/>
                  </a:schemeClr>
                </a:solidFill>
              </a:rPr>
              <a:t>into one </a:t>
            </a:r>
            <a:r>
              <a:rPr lang="en-US" dirty="0">
                <a:solidFill>
                  <a:schemeClr val="tx1">
                    <a:lumMod val="75000"/>
                    <a:lumOff val="25000"/>
                  </a:schemeClr>
                </a:solidFill>
              </a:rPr>
              <a:t>single thought. </a:t>
            </a:r>
            <a:r>
              <a:rPr lang="en-US" dirty="0" smtClean="0">
                <a:solidFill>
                  <a:schemeClr val="tx1">
                    <a:lumMod val="75000"/>
                    <a:lumOff val="25000"/>
                  </a:schemeClr>
                </a:solidFill>
              </a:rPr>
              <a:t>In some emails, the title will be direct. In others, it will be a chance to create a moment of connection with the reader.</a:t>
            </a:r>
          </a:p>
          <a:p>
            <a:pPr defTabSz="457200">
              <a:lnSpc>
                <a:spcPct val="117999"/>
              </a:lnSpc>
              <a:defRPr>
                <a:latin typeface="Helvetica Neue"/>
                <a:ea typeface="Helvetica Neue"/>
                <a:cs typeface="Helvetica Neue"/>
                <a:sym typeface="Helvetica Neue"/>
              </a:defRPr>
            </a:pPr>
            <a:endParaRPr lang="en-US" dirty="0" smtClean="0"/>
          </a:p>
        </p:txBody>
      </p:sp>
      <p:graphicFrame>
        <p:nvGraphicFramePr>
          <p:cNvPr id="3" name="Table 2"/>
          <p:cNvGraphicFramePr>
            <a:graphicFrameLocks noGrp="1"/>
          </p:cNvGraphicFramePr>
          <p:nvPr>
            <p:extLst>
              <p:ext uri="{D42A27DB-BD31-4B8C-83A1-F6EECF244321}">
                <p14:modId xmlns:p14="http://schemas.microsoft.com/office/powerpoint/2010/main" val="1632604035"/>
              </p:ext>
            </p:extLst>
          </p:nvPr>
        </p:nvGraphicFramePr>
        <p:xfrm>
          <a:off x="1693190" y="6629400"/>
          <a:ext cx="19964399" cy="5852160"/>
        </p:xfrm>
        <a:graphic>
          <a:graphicData uri="http://schemas.openxmlformats.org/drawingml/2006/table">
            <a:tbl>
              <a:tblPr firstRow="1" bandRow="1">
                <a:tableStyleId>{5940675A-B579-460E-94D1-54222C63F5DA}</a:tableStyleId>
              </a:tblPr>
              <a:tblGrid>
                <a:gridCol w="10797278">
                  <a:extLst>
                    <a:ext uri="{9D8B030D-6E8A-4147-A177-3AD203B41FA5}">
                      <a16:colId xmlns:a16="http://schemas.microsoft.com/office/drawing/2014/main" val="20000"/>
                    </a:ext>
                  </a:extLst>
                </a:gridCol>
                <a:gridCol w="9167121">
                  <a:extLst>
                    <a:ext uri="{9D8B030D-6E8A-4147-A177-3AD203B41FA5}">
                      <a16:colId xmlns:a16="http://schemas.microsoft.com/office/drawing/2014/main" val="20001"/>
                    </a:ext>
                  </a:extLst>
                </a:gridCol>
              </a:tblGrid>
              <a:tr h="0">
                <a:tc>
                  <a:txBody>
                    <a:bodyPr/>
                    <a:lstStyle/>
                    <a:p>
                      <a:r>
                        <a:rPr lang="en-US" sz="6000" baseline="0" dirty="0" smtClean="0">
                          <a:solidFill>
                            <a:schemeClr val="bg1"/>
                          </a:solidFill>
                        </a:rPr>
                        <a:t>GUIDANCE</a:t>
                      </a:r>
                      <a:endParaRPr lang="en-US" sz="6000" baseline="0" dirty="0">
                        <a:solidFill>
                          <a:schemeClr val="bg1"/>
                        </a:solidFill>
                      </a:endParaRPr>
                    </a:p>
                  </a:txBody>
                  <a:tcPr>
                    <a:solidFill>
                      <a:srgbClr val="2B9999"/>
                    </a:solidFill>
                  </a:tcPr>
                </a:tc>
                <a:tc>
                  <a:txBody>
                    <a:bodyPr/>
                    <a:lstStyle/>
                    <a:p>
                      <a:r>
                        <a:rPr lang="en-US" sz="6000" baseline="0" dirty="0" smtClean="0">
                          <a:solidFill>
                            <a:schemeClr val="bg1"/>
                          </a:solidFill>
                        </a:rPr>
                        <a:t>EXAMPLE</a:t>
                      </a:r>
                      <a:endParaRPr lang="en-US" sz="6000" baseline="0" dirty="0">
                        <a:solidFill>
                          <a:schemeClr val="bg1"/>
                        </a:solidFill>
                      </a:endParaRPr>
                    </a:p>
                  </a:txBody>
                  <a:tcPr>
                    <a:solidFill>
                      <a:srgbClr val="2B9999"/>
                    </a:solidFill>
                  </a:tcPr>
                </a:tc>
                <a:extLst>
                  <a:ext uri="{0D108BD9-81ED-4DB2-BD59-A6C34878D82A}">
                    <a16:rowId xmlns:a16="http://schemas.microsoft.com/office/drawing/2014/main" val="10000"/>
                  </a:ext>
                </a:extLst>
              </a:tr>
              <a:tr h="370840">
                <a:tc>
                  <a:txBody>
                    <a:bodyPr/>
                    <a:lstStyle/>
                    <a:p>
                      <a:pPr marL="685800" marR="0" indent="-685800" algn="l" defTabSz="8255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800" i="0" kern="1200" baseline="0" dirty="0" smtClean="0">
                          <a:solidFill>
                            <a:schemeClr val="tx1">
                              <a:lumMod val="75000"/>
                              <a:lumOff val="25000"/>
                            </a:schemeClr>
                          </a:solidFill>
                          <a:latin typeface="+mn-lt"/>
                          <a:ea typeface="+mn-ea"/>
                          <a:cs typeface="+mn-cs"/>
                        </a:rPr>
                        <a:t>The title is the first line a user sees when they open the email and is sometimes all they read. </a:t>
                      </a:r>
                    </a:p>
                    <a:p>
                      <a:pPr marL="685800" marR="0" indent="-685800" algn="l" defTabSz="8255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800" i="0" kern="1200" baseline="0" dirty="0" smtClean="0">
                          <a:solidFill>
                            <a:schemeClr val="tx1">
                              <a:lumMod val="75000"/>
                              <a:lumOff val="25000"/>
                            </a:schemeClr>
                          </a:solidFill>
                          <a:latin typeface="+mn-lt"/>
                          <a:ea typeface="+mn-ea"/>
                          <a:cs typeface="+mn-cs"/>
                        </a:rPr>
                        <a:t>Needs to work in conjunction with the CTA.</a:t>
                      </a:r>
                      <a:endParaRPr lang="en-US" sz="4800" i="0" baseline="0" dirty="0" smtClean="0">
                        <a:solidFill>
                          <a:schemeClr val="tx1">
                            <a:lumMod val="75000"/>
                            <a:lumOff val="25000"/>
                          </a:schemeClr>
                        </a:solidFill>
                      </a:endParaRPr>
                    </a:p>
                    <a:p>
                      <a:pPr marL="0" marR="0" indent="0" algn="l" defTabSz="825500" rtl="0" eaLnBrk="1" fontAlgn="auto" latinLnBrk="0" hangingPunct="1">
                        <a:lnSpc>
                          <a:spcPct val="100000"/>
                        </a:lnSpc>
                        <a:spcBef>
                          <a:spcPts val="0"/>
                        </a:spcBef>
                        <a:spcAft>
                          <a:spcPts val="0"/>
                        </a:spcAft>
                        <a:buClrTx/>
                        <a:buSzTx/>
                        <a:buFontTx/>
                        <a:buNone/>
                        <a:tabLst/>
                        <a:defRPr/>
                      </a:pPr>
                      <a:endParaRPr lang="en-US" sz="4800" i="0" baseline="0" dirty="0" smtClean="0">
                        <a:solidFill>
                          <a:schemeClr val="tx1">
                            <a:lumMod val="75000"/>
                            <a:lumOff val="25000"/>
                          </a:schemeClr>
                        </a:solidFill>
                      </a:endParaRPr>
                    </a:p>
                    <a:p>
                      <a:pPr marL="0" marR="0" indent="0" algn="l" defTabSz="825500" rtl="0" eaLnBrk="1" fontAlgn="auto" latinLnBrk="0" hangingPunct="1">
                        <a:lnSpc>
                          <a:spcPct val="100000"/>
                        </a:lnSpc>
                        <a:spcBef>
                          <a:spcPts val="0"/>
                        </a:spcBef>
                        <a:spcAft>
                          <a:spcPts val="0"/>
                        </a:spcAft>
                        <a:buClrTx/>
                        <a:buSzTx/>
                        <a:buFontTx/>
                        <a:buNone/>
                        <a:tabLst/>
                        <a:defRPr/>
                      </a:pPr>
                      <a:endParaRPr lang="en-US" dirty="0"/>
                    </a:p>
                  </a:txBody>
                  <a:tcPr/>
                </a:tc>
                <a:tc>
                  <a:txBody>
                    <a:bodyPr/>
                    <a:lstStyle/>
                    <a:p>
                      <a:r>
                        <a:rPr lang="en-US" sz="4800" i="1" baseline="0" dirty="0" smtClean="0">
                          <a:solidFill>
                            <a:schemeClr val="tx1">
                              <a:lumMod val="75000"/>
                              <a:lumOff val="25000"/>
                            </a:schemeClr>
                          </a:solidFill>
                        </a:rPr>
                        <a:t>Congrats, your item sold. Time to ship.</a:t>
                      </a:r>
                      <a:endParaRPr lang="en-US" sz="4800" i="1" baseline="0" dirty="0">
                        <a:solidFill>
                          <a:schemeClr val="tx1">
                            <a:lumMod val="75000"/>
                            <a:lumOff val="25000"/>
                          </a:schemeClr>
                        </a:solidFill>
                      </a:endParaRP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8134301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52983" y="0"/>
            <a:ext cx="9229725" cy="3257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0" name="Shape 230"/>
          <p:cNvSpPr>
            <a:spLocks noGrp="1"/>
          </p:cNvSpPr>
          <p:nvPr>
            <p:ph type="body" idx="1"/>
          </p:nvPr>
        </p:nvSpPr>
        <p:spPr>
          <a:xfrm>
            <a:off x="3200400" y="638175"/>
            <a:ext cx="15773400" cy="1981200"/>
          </a:xfrm>
          <a:prstGeom prst="rect">
            <a:avLst/>
          </a:prstGeom>
        </p:spPr>
        <p:txBody>
          <a:bodyPr>
            <a:noAutofit/>
          </a:bodyPr>
          <a:lstStyle/>
          <a:p>
            <a:pPr marL="0" indent="0" algn="ctr" defTabSz="457200">
              <a:lnSpc>
                <a:spcPct val="117999"/>
              </a:lnSpc>
              <a:spcBef>
                <a:spcPts val="0"/>
              </a:spcBef>
              <a:buSzTx/>
              <a:buNone/>
              <a:defRPr>
                <a:latin typeface="Helvetica Neue"/>
                <a:ea typeface="Helvetica Neue"/>
                <a:cs typeface="Helvetica Neue"/>
                <a:sym typeface="Helvetica Neue"/>
              </a:defRPr>
            </a:pPr>
            <a:r>
              <a:rPr lang="en-US" sz="6000" b="1" dirty="0" smtClean="0">
                <a:solidFill>
                  <a:schemeClr val="tx1">
                    <a:lumMod val="75000"/>
                    <a:lumOff val="25000"/>
                  </a:schemeClr>
                </a:solidFill>
              </a:rPr>
              <a:t> </a:t>
            </a:r>
            <a:endParaRPr lang="en-US" sz="6000" b="1" dirty="0">
              <a:solidFill>
                <a:schemeClr val="tx1">
                  <a:lumMod val="75000"/>
                  <a:lumOff val="25000"/>
                </a:schemeClr>
              </a:solidFill>
            </a:endParaRPr>
          </a:p>
          <a:p>
            <a:pPr marL="0" indent="0" algn="ctr" defTabSz="457200">
              <a:lnSpc>
                <a:spcPct val="117999"/>
              </a:lnSpc>
              <a:spcBef>
                <a:spcPts val="0"/>
              </a:spcBef>
              <a:buSzTx/>
              <a:buNone/>
              <a:defRPr>
                <a:latin typeface="Helvetica Neue"/>
                <a:ea typeface="Helvetica Neue"/>
                <a:cs typeface="Helvetica Neue"/>
                <a:sym typeface="Helvetica Neue"/>
              </a:defRPr>
            </a:pPr>
            <a:r>
              <a:rPr lang="en-US" sz="6000" b="1" dirty="0" smtClean="0">
                <a:solidFill>
                  <a:schemeClr val="tx1">
                    <a:lumMod val="75000"/>
                    <a:lumOff val="25000"/>
                  </a:schemeClr>
                </a:solidFill>
              </a:rPr>
              <a:t>BODY CONTENT</a:t>
            </a:r>
          </a:p>
        </p:txBody>
      </p:sp>
      <p:sp>
        <p:nvSpPr>
          <p:cNvPr id="2" name="Rectangle 1"/>
          <p:cNvSpPr/>
          <p:nvPr/>
        </p:nvSpPr>
        <p:spPr>
          <a:xfrm>
            <a:off x="1905000" y="3257550"/>
            <a:ext cx="17449800" cy="1835631"/>
          </a:xfrm>
          <a:prstGeom prst="rect">
            <a:avLst/>
          </a:prstGeom>
        </p:spPr>
        <p:txBody>
          <a:bodyPr wrap="square">
            <a:spAutoFit/>
          </a:bodyPr>
          <a:lstStyle/>
          <a:p>
            <a:pPr defTabSz="457200">
              <a:lnSpc>
                <a:spcPct val="117999"/>
              </a:lnSpc>
              <a:defRPr>
                <a:latin typeface="Helvetica Neue"/>
                <a:ea typeface="Helvetica Neue"/>
                <a:cs typeface="Helvetica Neue"/>
                <a:sym typeface="Helvetica Neue"/>
              </a:defRPr>
            </a:pPr>
            <a:r>
              <a:rPr lang="en-US" sz="4800" dirty="0" smtClean="0">
                <a:solidFill>
                  <a:schemeClr val="tx1">
                    <a:lumMod val="75000"/>
                    <a:lumOff val="25000"/>
                  </a:schemeClr>
                </a:solidFill>
              </a:rPr>
              <a:t>The </a:t>
            </a:r>
            <a:r>
              <a:rPr lang="en-US" sz="4800" b="1" dirty="0" smtClean="0">
                <a:solidFill>
                  <a:schemeClr val="tx1">
                    <a:lumMod val="75000"/>
                    <a:lumOff val="25000"/>
                  </a:schemeClr>
                </a:solidFill>
              </a:rPr>
              <a:t>body</a:t>
            </a:r>
            <a:r>
              <a:rPr lang="en-US" sz="4800" dirty="0" smtClean="0">
                <a:solidFill>
                  <a:schemeClr val="tx1">
                    <a:lumMod val="75000"/>
                    <a:lumOff val="25000"/>
                  </a:schemeClr>
                </a:solidFill>
              </a:rPr>
              <a:t> of the email is where </a:t>
            </a:r>
            <a:r>
              <a:rPr lang="en-US" sz="4800" dirty="0">
                <a:solidFill>
                  <a:schemeClr val="tx1">
                    <a:lumMod val="75000"/>
                    <a:lumOff val="25000"/>
                  </a:schemeClr>
                </a:solidFill>
              </a:rPr>
              <a:t>they get the details. </a:t>
            </a:r>
            <a:r>
              <a:rPr lang="en-US" sz="4800" dirty="0" smtClean="0">
                <a:solidFill>
                  <a:schemeClr val="tx1">
                    <a:lumMod val="75000"/>
                    <a:lumOff val="25000"/>
                  </a:schemeClr>
                </a:solidFill>
              </a:rPr>
              <a:t>As </a:t>
            </a:r>
            <a:r>
              <a:rPr lang="en-US" sz="4800" dirty="0">
                <a:solidFill>
                  <a:schemeClr val="tx1">
                    <a:lumMod val="75000"/>
                    <a:lumOff val="25000"/>
                  </a:schemeClr>
                </a:solidFill>
              </a:rPr>
              <a:t>always, be as brief as you can without sacrificing accuracy and clarity. </a:t>
            </a:r>
          </a:p>
        </p:txBody>
      </p:sp>
      <p:graphicFrame>
        <p:nvGraphicFramePr>
          <p:cNvPr id="3" name="Table 2"/>
          <p:cNvGraphicFramePr>
            <a:graphicFrameLocks noGrp="1"/>
          </p:cNvGraphicFramePr>
          <p:nvPr>
            <p:extLst>
              <p:ext uri="{D42A27DB-BD31-4B8C-83A1-F6EECF244321}">
                <p14:modId xmlns:p14="http://schemas.microsoft.com/office/powerpoint/2010/main" val="2921174491"/>
              </p:ext>
            </p:extLst>
          </p:nvPr>
        </p:nvGraphicFramePr>
        <p:xfrm>
          <a:off x="1600200" y="5486399"/>
          <a:ext cx="20116799" cy="7907798"/>
        </p:xfrm>
        <a:graphic>
          <a:graphicData uri="http://schemas.openxmlformats.org/drawingml/2006/table">
            <a:tbl>
              <a:tblPr firstRow="1" bandRow="1">
                <a:tableStyleId>{5940675A-B579-460E-94D1-54222C63F5DA}</a:tableStyleId>
              </a:tblPr>
              <a:tblGrid>
                <a:gridCol w="10025167">
                  <a:extLst>
                    <a:ext uri="{9D8B030D-6E8A-4147-A177-3AD203B41FA5}">
                      <a16:colId xmlns:a16="http://schemas.microsoft.com/office/drawing/2014/main" val="20000"/>
                    </a:ext>
                  </a:extLst>
                </a:gridCol>
                <a:gridCol w="10091632">
                  <a:extLst>
                    <a:ext uri="{9D8B030D-6E8A-4147-A177-3AD203B41FA5}">
                      <a16:colId xmlns:a16="http://schemas.microsoft.com/office/drawing/2014/main" val="20001"/>
                    </a:ext>
                  </a:extLst>
                </a:gridCol>
              </a:tblGrid>
              <a:tr h="794242">
                <a:tc>
                  <a:txBody>
                    <a:bodyPr/>
                    <a:lstStyle/>
                    <a:p>
                      <a:r>
                        <a:rPr lang="en-US" sz="6000" baseline="0" dirty="0" smtClean="0">
                          <a:solidFill>
                            <a:schemeClr val="bg1"/>
                          </a:solidFill>
                        </a:rPr>
                        <a:t>GUIDANCE</a:t>
                      </a:r>
                      <a:endParaRPr lang="en-US" sz="6000" baseline="0" dirty="0">
                        <a:solidFill>
                          <a:schemeClr val="bg1"/>
                        </a:solidFill>
                      </a:endParaRPr>
                    </a:p>
                  </a:txBody>
                  <a:tcPr>
                    <a:solidFill>
                      <a:srgbClr val="2B9999"/>
                    </a:solidFill>
                  </a:tcPr>
                </a:tc>
                <a:tc>
                  <a:txBody>
                    <a:bodyPr/>
                    <a:lstStyle/>
                    <a:p>
                      <a:r>
                        <a:rPr lang="en-US" sz="6000" baseline="0" dirty="0" smtClean="0">
                          <a:solidFill>
                            <a:schemeClr val="bg1"/>
                          </a:solidFill>
                        </a:rPr>
                        <a:t>EXAMPLE</a:t>
                      </a:r>
                      <a:endParaRPr lang="en-US" sz="6000" baseline="0" dirty="0">
                        <a:solidFill>
                          <a:schemeClr val="bg1"/>
                        </a:solidFill>
                      </a:endParaRPr>
                    </a:p>
                  </a:txBody>
                  <a:tcPr>
                    <a:solidFill>
                      <a:srgbClr val="2B9999"/>
                    </a:solidFill>
                  </a:tcPr>
                </a:tc>
                <a:extLst>
                  <a:ext uri="{0D108BD9-81ED-4DB2-BD59-A6C34878D82A}">
                    <a16:rowId xmlns:a16="http://schemas.microsoft.com/office/drawing/2014/main" val="10000"/>
                  </a:ext>
                </a:extLst>
              </a:tr>
              <a:tr h="6901958">
                <a:tc>
                  <a:txBody>
                    <a:bodyPr/>
                    <a:lstStyle/>
                    <a:p>
                      <a:pPr marL="685800" marR="0" indent="-685800" algn="l" defTabSz="8255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800" i="0" kern="1200" baseline="0" dirty="0" smtClean="0">
                          <a:solidFill>
                            <a:schemeClr val="tx1">
                              <a:lumMod val="75000"/>
                              <a:lumOff val="25000"/>
                            </a:schemeClr>
                          </a:solidFill>
                          <a:latin typeface="+mn-lt"/>
                          <a:ea typeface="+mn-ea"/>
                          <a:cs typeface="+mn-cs"/>
                        </a:rPr>
                        <a:t>Try to keep this short as well, but this is where you can place </a:t>
                      </a:r>
                      <a:r>
                        <a:rPr lang="en-US" sz="4800" i="0" kern="0" baseline="0" dirty="0" smtClean="0">
                          <a:solidFill>
                            <a:schemeClr val="tx1">
                              <a:lumMod val="75000"/>
                              <a:lumOff val="25000"/>
                            </a:schemeClr>
                          </a:solidFill>
                          <a:latin typeface="+mn-lt"/>
                          <a:ea typeface="+mn-ea"/>
                          <a:cs typeface="+mn-cs"/>
                        </a:rPr>
                        <a:t>a</a:t>
                      </a:r>
                      <a:r>
                        <a:rPr lang="en-US" sz="4800" baseline="0" dirty="0" smtClean="0">
                          <a:solidFill>
                            <a:schemeClr val="tx1">
                              <a:lumMod val="75000"/>
                              <a:lumOff val="25000"/>
                            </a:schemeClr>
                          </a:solidFill>
                        </a:rPr>
                        <a:t>ny additional information they need to decide if they should take action on this email, and why. </a:t>
                      </a:r>
                    </a:p>
                    <a:p>
                      <a:pPr marL="685800" marR="0" indent="-685800" algn="l" defTabSz="8255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800" baseline="0" dirty="0" smtClean="0">
                          <a:solidFill>
                            <a:schemeClr val="tx1">
                              <a:lumMod val="75000"/>
                              <a:lumOff val="25000"/>
                            </a:schemeClr>
                          </a:solidFill>
                        </a:rPr>
                        <a:t>Since there’s a little more room, you can inject a bit of humanity here. </a:t>
                      </a:r>
                    </a:p>
                    <a:p>
                      <a:pPr marL="685800" marR="0" indent="-685800" algn="l" defTabSz="8255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800" baseline="0" dirty="0" smtClean="0">
                          <a:solidFill>
                            <a:schemeClr val="tx1">
                              <a:lumMod val="75000"/>
                              <a:lumOff val="25000"/>
                            </a:schemeClr>
                          </a:solidFill>
                        </a:rPr>
                        <a:t>Include a salutation.</a:t>
                      </a:r>
                    </a:p>
                  </a:txBody>
                  <a:tcPr/>
                </a:tc>
                <a:tc>
                  <a:txBody>
                    <a:bodyPr/>
                    <a:lstStyle/>
                    <a:p>
                      <a:pPr algn="l"/>
                      <a:r>
                        <a:rPr lang="en-US" sz="4000" i="1" kern="1200" baseline="0" dirty="0" smtClean="0">
                          <a:solidFill>
                            <a:schemeClr val="tx1">
                              <a:lumMod val="75000"/>
                              <a:lumOff val="25000"/>
                            </a:schemeClr>
                          </a:solidFill>
                          <a:latin typeface="+mn-lt"/>
                          <a:ea typeface="+mn-ea"/>
                          <a:cs typeface="+mn-cs"/>
                        </a:rPr>
                        <a:t>Hi &lt;first name&gt;,</a:t>
                      </a:r>
                    </a:p>
                    <a:p>
                      <a:pPr algn="l"/>
                      <a:endParaRPr lang="en-US" sz="4000" kern="1200" baseline="0" dirty="0" smtClean="0">
                        <a:solidFill>
                          <a:schemeClr val="tx1">
                            <a:lumMod val="75000"/>
                            <a:lumOff val="25000"/>
                          </a:schemeClr>
                        </a:solidFill>
                        <a:latin typeface="+mn-lt"/>
                        <a:ea typeface="+mn-ea"/>
                        <a:cs typeface="+mn-cs"/>
                      </a:endParaRPr>
                    </a:p>
                    <a:p>
                      <a:pPr algn="l"/>
                      <a:r>
                        <a:rPr lang="en-US" sz="4000" i="1" kern="1200" baseline="0" dirty="0" smtClean="0">
                          <a:solidFill>
                            <a:schemeClr val="tx1">
                              <a:lumMod val="75000"/>
                              <a:lumOff val="25000"/>
                            </a:schemeClr>
                          </a:solidFill>
                          <a:latin typeface="+mn-lt"/>
                          <a:ea typeface="+mn-ea"/>
                          <a:cs typeface="+mn-cs"/>
                        </a:rPr>
                        <a:t> You did it! Your item sold. Print a shipping label and send your item today to ensure a happy buyer. </a:t>
                      </a:r>
                    </a:p>
                    <a:p>
                      <a:pPr algn="l"/>
                      <a:endParaRPr lang="en-US" sz="4000" i="1" kern="1200" baseline="0" dirty="0" smtClean="0">
                        <a:solidFill>
                          <a:schemeClr val="tx1">
                            <a:lumMod val="75000"/>
                            <a:lumOff val="25000"/>
                          </a:schemeClr>
                        </a:solidFill>
                        <a:latin typeface="+mn-lt"/>
                        <a:ea typeface="+mn-ea"/>
                        <a:cs typeface="+mn-cs"/>
                      </a:endParaRPr>
                    </a:p>
                    <a:p>
                      <a:pPr algn="l"/>
                      <a:r>
                        <a:rPr lang="en-US" sz="4000" i="1" baseline="0" dirty="0" smtClean="0">
                          <a:solidFill>
                            <a:schemeClr val="tx1">
                              <a:lumMod val="75000"/>
                              <a:lumOff val="25000"/>
                            </a:schemeClr>
                          </a:solidFill>
                        </a:rPr>
                        <a:t>Three reasons to print a shipping label:</a:t>
                      </a:r>
                      <a:endParaRPr lang="en-US" sz="4000" baseline="0" dirty="0" smtClean="0">
                        <a:solidFill>
                          <a:schemeClr val="tx1">
                            <a:lumMod val="75000"/>
                            <a:lumOff val="25000"/>
                          </a:schemeClr>
                        </a:solidFill>
                      </a:endParaRPr>
                    </a:p>
                    <a:p>
                      <a:pPr lvl="0" algn="l">
                        <a:buFont typeface="Arial" pitchFamily="34" charset="0"/>
                        <a:buChar char="•"/>
                      </a:pPr>
                      <a:r>
                        <a:rPr lang="en-US" sz="4000" i="1" baseline="0" dirty="0" smtClean="0">
                          <a:solidFill>
                            <a:schemeClr val="tx1">
                              <a:lumMod val="75000"/>
                              <a:lumOff val="25000"/>
                            </a:schemeClr>
                          </a:solidFill>
                        </a:rPr>
                        <a:t> Get discounts on shipping rates</a:t>
                      </a:r>
                      <a:endParaRPr lang="en-US" sz="4000" baseline="0" dirty="0" smtClean="0">
                        <a:solidFill>
                          <a:schemeClr val="tx1">
                            <a:lumMod val="75000"/>
                            <a:lumOff val="25000"/>
                          </a:schemeClr>
                        </a:solidFill>
                      </a:endParaRPr>
                    </a:p>
                    <a:p>
                      <a:pPr lvl="0" algn="l">
                        <a:buFont typeface="Arial" pitchFamily="34" charset="0"/>
                        <a:buChar char="•"/>
                      </a:pPr>
                      <a:r>
                        <a:rPr lang="en-US" sz="4000" i="1" baseline="0" dirty="0" smtClean="0">
                          <a:solidFill>
                            <a:schemeClr val="tx1">
                              <a:lumMod val="75000"/>
                              <a:lumOff val="25000"/>
                            </a:schemeClr>
                          </a:solidFill>
                        </a:rPr>
                        <a:t> Print labels for free</a:t>
                      </a:r>
                      <a:endParaRPr lang="en-US" sz="4000" baseline="0" dirty="0" smtClean="0">
                        <a:solidFill>
                          <a:schemeClr val="tx1">
                            <a:lumMod val="75000"/>
                            <a:lumOff val="25000"/>
                          </a:schemeClr>
                        </a:solidFill>
                      </a:endParaRPr>
                    </a:p>
                    <a:p>
                      <a:pPr algn="l">
                        <a:buFont typeface="Arial" pitchFamily="34" charset="0"/>
                        <a:buChar char="•"/>
                      </a:pPr>
                      <a:r>
                        <a:rPr lang="en-US" sz="4000" i="1" baseline="0" dirty="0" smtClean="0">
                          <a:solidFill>
                            <a:schemeClr val="tx1">
                              <a:lumMod val="75000"/>
                              <a:lumOff val="25000"/>
                            </a:schemeClr>
                          </a:solidFill>
                        </a:rPr>
                        <a:t> Automatically send updated tracking information to your buyer</a:t>
                      </a:r>
                      <a:endParaRPr lang="en-US" sz="4000" baseline="0" dirty="0" smtClean="0">
                        <a:solidFill>
                          <a:schemeClr val="tx1">
                            <a:lumMod val="75000"/>
                            <a:lumOff val="25000"/>
                          </a:schemeClr>
                        </a:solidFill>
                      </a:endParaRP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6767805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Shape 230"/>
          <p:cNvSpPr>
            <a:spLocks noGrp="1"/>
          </p:cNvSpPr>
          <p:nvPr>
            <p:ph type="body" idx="1"/>
          </p:nvPr>
        </p:nvSpPr>
        <p:spPr>
          <a:xfrm>
            <a:off x="1752600" y="914400"/>
            <a:ext cx="21005800" cy="1981200"/>
          </a:xfrm>
          <a:prstGeom prst="rect">
            <a:avLst/>
          </a:prstGeom>
        </p:spPr>
        <p:txBody>
          <a:bodyPr>
            <a:normAutofit/>
          </a:bodyPr>
          <a:lstStyle/>
          <a:p>
            <a:pPr marL="0" indent="0" algn="ctr" defTabSz="457200">
              <a:lnSpc>
                <a:spcPct val="117999"/>
              </a:lnSpc>
              <a:spcBef>
                <a:spcPts val="0"/>
              </a:spcBef>
              <a:buSzTx/>
              <a:buNone/>
              <a:defRPr>
                <a:latin typeface="Helvetica Neue"/>
                <a:ea typeface="Helvetica Neue"/>
                <a:cs typeface="Helvetica Neue"/>
                <a:sym typeface="Helvetica Neue"/>
              </a:defRPr>
            </a:pPr>
            <a:r>
              <a:rPr lang="en-US" sz="6000" b="1" dirty="0" smtClean="0">
                <a:solidFill>
                  <a:schemeClr val="tx1">
                    <a:lumMod val="75000"/>
                    <a:lumOff val="25000"/>
                  </a:schemeClr>
                </a:solidFill>
              </a:rPr>
              <a:t>CALLS TO ACTION</a:t>
            </a:r>
          </a:p>
        </p:txBody>
      </p:sp>
      <p:sp>
        <p:nvSpPr>
          <p:cNvPr id="2" name="Rectangle 1"/>
          <p:cNvSpPr/>
          <p:nvPr/>
        </p:nvSpPr>
        <p:spPr>
          <a:xfrm>
            <a:off x="1522708" y="3200400"/>
            <a:ext cx="20345400" cy="4595745"/>
          </a:xfrm>
          <a:prstGeom prst="rect">
            <a:avLst/>
          </a:prstGeom>
        </p:spPr>
        <p:txBody>
          <a:bodyPr wrap="square">
            <a:spAutoFit/>
          </a:bodyPr>
          <a:lstStyle/>
          <a:p>
            <a:pPr defTabSz="457200">
              <a:lnSpc>
                <a:spcPct val="117999"/>
              </a:lnSpc>
              <a:defRPr>
                <a:latin typeface="Helvetica Neue"/>
                <a:ea typeface="Helvetica Neue"/>
                <a:cs typeface="Helvetica Neue"/>
                <a:sym typeface="Helvetica Neue"/>
              </a:defRPr>
            </a:pPr>
            <a:r>
              <a:rPr lang="en-US" dirty="0" smtClean="0">
                <a:solidFill>
                  <a:schemeClr val="tx1">
                    <a:lumMod val="75000"/>
                    <a:lumOff val="25000"/>
                  </a:schemeClr>
                </a:solidFill>
              </a:rPr>
              <a:t>To create effective </a:t>
            </a:r>
            <a:r>
              <a:rPr lang="en-US" b="1" dirty="0" smtClean="0">
                <a:solidFill>
                  <a:schemeClr val="tx1">
                    <a:lumMod val="75000"/>
                    <a:lumOff val="25000"/>
                  </a:schemeClr>
                </a:solidFill>
              </a:rPr>
              <a:t>CTAs</a:t>
            </a:r>
            <a:r>
              <a:rPr lang="en-US" dirty="0" smtClean="0">
                <a:solidFill>
                  <a:schemeClr val="tx1">
                    <a:lumMod val="75000"/>
                    <a:lumOff val="25000"/>
                  </a:schemeClr>
                </a:solidFill>
              </a:rPr>
              <a:t>, you </a:t>
            </a:r>
            <a:r>
              <a:rPr lang="en-US" dirty="0">
                <a:solidFill>
                  <a:schemeClr val="tx1">
                    <a:lumMod val="75000"/>
                    <a:lumOff val="25000"/>
                  </a:schemeClr>
                </a:solidFill>
              </a:rPr>
              <a:t>need to understand the flow of where someone was </a:t>
            </a:r>
            <a:r>
              <a:rPr lang="en-US" dirty="0" smtClean="0">
                <a:solidFill>
                  <a:schemeClr val="tx1">
                    <a:lumMod val="75000"/>
                    <a:lumOff val="25000"/>
                  </a:schemeClr>
                </a:solidFill>
              </a:rPr>
              <a:t>when they received this email, and where </a:t>
            </a:r>
            <a:r>
              <a:rPr lang="en-US" dirty="0">
                <a:solidFill>
                  <a:schemeClr val="tx1">
                    <a:lumMod val="75000"/>
                    <a:lumOff val="25000"/>
                  </a:schemeClr>
                </a:solidFill>
              </a:rPr>
              <a:t>they’re going when they complete the call to action. And you need to clearly communicate that in the button itself.</a:t>
            </a:r>
          </a:p>
          <a:p>
            <a:pPr defTabSz="457200">
              <a:lnSpc>
                <a:spcPct val="117999"/>
              </a:lnSpc>
              <a:defRPr>
                <a:latin typeface="Helvetica Neue"/>
                <a:ea typeface="Helvetica Neue"/>
                <a:cs typeface="Helvetica Neue"/>
                <a:sym typeface="Helvetica Neue"/>
              </a:defRPr>
            </a:pPr>
            <a:r>
              <a:rPr lang="en-US" sz="4800" dirty="0" smtClean="0">
                <a:solidFill>
                  <a:schemeClr val="tx1">
                    <a:lumMod val="75000"/>
                    <a:lumOff val="25000"/>
                  </a:schemeClr>
                </a:solidFill>
              </a:rPr>
              <a:t> </a:t>
            </a:r>
            <a:endParaRPr lang="en-US" sz="4800" dirty="0">
              <a:solidFill>
                <a:schemeClr val="tx1">
                  <a:lumMod val="75000"/>
                  <a:lumOff val="25000"/>
                </a:schemeClr>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3906463201"/>
              </p:ext>
            </p:extLst>
          </p:nvPr>
        </p:nvGraphicFramePr>
        <p:xfrm>
          <a:off x="1524000" y="7519920"/>
          <a:ext cx="20345400" cy="4754880"/>
        </p:xfrm>
        <a:graphic>
          <a:graphicData uri="http://schemas.openxmlformats.org/drawingml/2006/table">
            <a:tbl>
              <a:tblPr firstRow="1" bandRow="1">
                <a:tableStyleId>{5940675A-B579-460E-94D1-54222C63F5DA}</a:tableStyleId>
              </a:tblPr>
              <a:tblGrid>
                <a:gridCol w="10139090">
                  <a:extLst>
                    <a:ext uri="{9D8B030D-6E8A-4147-A177-3AD203B41FA5}">
                      <a16:colId xmlns:a16="http://schemas.microsoft.com/office/drawing/2014/main" val="20000"/>
                    </a:ext>
                  </a:extLst>
                </a:gridCol>
                <a:gridCol w="10206310">
                  <a:extLst>
                    <a:ext uri="{9D8B030D-6E8A-4147-A177-3AD203B41FA5}">
                      <a16:colId xmlns:a16="http://schemas.microsoft.com/office/drawing/2014/main" val="20001"/>
                    </a:ext>
                  </a:extLst>
                </a:gridCol>
              </a:tblGrid>
              <a:tr h="0">
                <a:tc>
                  <a:txBody>
                    <a:bodyPr/>
                    <a:lstStyle/>
                    <a:p>
                      <a:r>
                        <a:rPr lang="en-US" sz="6000" baseline="0" dirty="0" smtClean="0">
                          <a:solidFill>
                            <a:schemeClr val="bg1"/>
                          </a:solidFill>
                        </a:rPr>
                        <a:t>GUIDANCE</a:t>
                      </a:r>
                      <a:endParaRPr lang="en-US" sz="6000" baseline="0" dirty="0">
                        <a:solidFill>
                          <a:schemeClr val="bg1"/>
                        </a:solidFill>
                      </a:endParaRPr>
                    </a:p>
                  </a:txBody>
                  <a:tcPr>
                    <a:solidFill>
                      <a:srgbClr val="2B9999"/>
                    </a:solidFill>
                  </a:tcPr>
                </a:tc>
                <a:tc>
                  <a:txBody>
                    <a:bodyPr/>
                    <a:lstStyle/>
                    <a:p>
                      <a:r>
                        <a:rPr lang="en-US" sz="6000" baseline="0" dirty="0" smtClean="0">
                          <a:solidFill>
                            <a:schemeClr val="bg1"/>
                          </a:solidFill>
                        </a:rPr>
                        <a:t>EXAMPLE</a:t>
                      </a:r>
                      <a:endParaRPr lang="en-US" sz="6000" baseline="0" dirty="0">
                        <a:solidFill>
                          <a:schemeClr val="bg1"/>
                        </a:solidFill>
                      </a:endParaRPr>
                    </a:p>
                  </a:txBody>
                  <a:tcPr>
                    <a:solidFill>
                      <a:srgbClr val="2B9999"/>
                    </a:solidFill>
                  </a:tcPr>
                </a:tc>
                <a:extLst>
                  <a:ext uri="{0D108BD9-81ED-4DB2-BD59-A6C34878D82A}">
                    <a16:rowId xmlns:a16="http://schemas.microsoft.com/office/drawing/2014/main" val="10000"/>
                  </a:ext>
                </a:extLst>
              </a:tr>
              <a:tr h="370840">
                <a:tc>
                  <a:txBody>
                    <a:bodyPr/>
                    <a:lstStyle/>
                    <a:p>
                      <a:pPr marL="685800" marR="0" lvl="0" indent="-685800" algn="l" defTabSz="8255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800" i="0" kern="1200" baseline="0" dirty="0" smtClean="0">
                          <a:solidFill>
                            <a:schemeClr val="tx1">
                              <a:lumMod val="75000"/>
                              <a:lumOff val="25000"/>
                            </a:schemeClr>
                          </a:solidFill>
                          <a:latin typeface="+mn-lt"/>
                          <a:ea typeface="+mn-ea"/>
                          <a:cs typeface="+mn-cs"/>
                        </a:rPr>
                        <a:t>CTA text appears on the button.</a:t>
                      </a:r>
                    </a:p>
                    <a:p>
                      <a:pPr marL="685800" marR="0" lvl="0" indent="-685800" algn="l" defTabSz="8255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800" i="0" kern="1200" baseline="0" dirty="0" smtClean="0">
                          <a:solidFill>
                            <a:schemeClr val="tx1">
                              <a:lumMod val="75000"/>
                              <a:lumOff val="25000"/>
                            </a:schemeClr>
                          </a:solidFill>
                          <a:latin typeface="+mn-lt"/>
                          <a:ea typeface="+mn-ea"/>
                          <a:cs typeface="+mn-cs"/>
                        </a:rPr>
                        <a:t>Needs to be short and compelling, keeping in mind other languages. </a:t>
                      </a:r>
                    </a:p>
                    <a:p>
                      <a:pPr marL="685800" marR="0" lvl="0" indent="-685800" algn="l" defTabSz="8255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800" baseline="0" dirty="0" smtClean="0">
                          <a:solidFill>
                            <a:schemeClr val="tx1">
                              <a:lumMod val="75000"/>
                              <a:lumOff val="25000"/>
                            </a:schemeClr>
                          </a:solidFill>
                        </a:rPr>
                        <a:t>No more than 2-3 words.</a:t>
                      </a:r>
                    </a:p>
                    <a:p>
                      <a:pPr marL="0" marR="0" indent="0" algn="l" defTabSz="825500" rtl="0" eaLnBrk="1" fontAlgn="auto" latinLnBrk="0" hangingPunct="1">
                        <a:lnSpc>
                          <a:spcPct val="100000"/>
                        </a:lnSpc>
                        <a:spcBef>
                          <a:spcPts val="0"/>
                        </a:spcBef>
                        <a:spcAft>
                          <a:spcPts val="0"/>
                        </a:spcAft>
                        <a:buClrTx/>
                        <a:buSzTx/>
                        <a:buFontTx/>
                        <a:buNone/>
                        <a:tabLst/>
                        <a:defRPr/>
                      </a:pPr>
                      <a:endParaRPr lang="en-US" sz="4800" baseline="0" dirty="0" smtClean="0">
                        <a:solidFill>
                          <a:schemeClr val="tx1">
                            <a:lumMod val="75000"/>
                            <a:lumOff val="25000"/>
                          </a:schemeClr>
                        </a:solidFill>
                      </a:endParaRPr>
                    </a:p>
                  </a:txBody>
                  <a:tcPr/>
                </a:tc>
                <a:tc>
                  <a:txBody>
                    <a:bodyPr/>
                    <a:lstStyle/>
                    <a:p>
                      <a:pPr algn="ctr"/>
                      <a:r>
                        <a:rPr lang="en-US" sz="4800" i="1" baseline="0" dirty="0" smtClean="0">
                          <a:solidFill>
                            <a:schemeClr val="tx1">
                              <a:lumMod val="75000"/>
                              <a:lumOff val="25000"/>
                            </a:schemeClr>
                          </a:solidFill>
                        </a:rPr>
                        <a:t>Pay now</a:t>
                      </a:r>
                    </a:p>
                  </a:txBody>
                  <a:tcPr/>
                </a:tc>
                <a:extLst>
                  <a:ext uri="{0D108BD9-81ED-4DB2-BD59-A6C34878D82A}">
                    <a16:rowId xmlns:a16="http://schemas.microsoft.com/office/drawing/2014/main" val="10001"/>
                  </a:ext>
                </a:extLst>
              </a:tr>
            </a:tbl>
          </a:graphicData>
        </a:graphic>
      </p:graphicFrame>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16300" y="0"/>
            <a:ext cx="8267700" cy="2981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744805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55555" y="40037"/>
            <a:ext cx="7981950" cy="4229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0" name="Shape 230"/>
          <p:cNvSpPr>
            <a:spLocks noGrp="1"/>
          </p:cNvSpPr>
          <p:nvPr>
            <p:ph type="body" idx="1"/>
          </p:nvPr>
        </p:nvSpPr>
        <p:spPr>
          <a:xfrm>
            <a:off x="1219200" y="914400"/>
            <a:ext cx="21005800" cy="1981200"/>
          </a:xfrm>
          <a:prstGeom prst="rect">
            <a:avLst/>
          </a:prstGeom>
        </p:spPr>
        <p:txBody>
          <a:bodyPr>
            <a:normAutofit/>
          </a:bodyPr>
          <a:lstStyle/>
          <a:p>
            <a:pPr marL="0" indent="0" algn="ctr" defTabSz="457200">
              <a:lnSpc>
                <a:spcPct val="117999"/>
              </a:lnSpc>
              <a:spcBef>
                <a:spcPts val="0"/>
              </a:spcBef>
              <a:buSzTx/>
              <a:buNone/>
              <a:defRPr>
                <a:latin typeface="Helvetica Neue"/>
                <a:ea typeface="Helvetica Neue"/>
                <a:cs typeface="Helvetica Neue"/>
                <a:sym typeface="Helvetica Neue"/>
              </a:defRPr>
            </a:pPr>
            <a:r>
              <a:rPr lang="en-US" sz="6000" b="1" dirty="0" smtClean="0">
                <a:solidFill>
                  <a:schemeClr val="tx1">
                    <a:lumMod val="75000"/>
                    <a:lumOff val="25000"/>
                  </a:schemeClr>
                </a:solidFill>
              </a:rPr>
              <a:t>FOOTERS</a:t>
            </a:r>
          </a:p>
        </p:txBody>
      </p:sp>
      <p:sp>
        <p:nvSpPr>
          <p:cNvPr id="2" name="Rectangle 1"/>
          <p:cNvSpPr/>
          <p:nvPr/>
        </p:nvSpPr>
        <p:spPr>
          <a:xfrm>
            <a:off x="1371600" y="3276599"/>
            <a:ext cx="19964400" cy="4595745"/>
          </a:xfrm>
          <a:prstGeom prst="rect">
            <a:avLst/>
          </a:prstGeom>
        </p:spPr>
        <p:txBody>
          <a:bodyPr wrap="square">
            <a:spAutoFit/>
          </a:bodyPr>
          <a:lstStyle/>
          <a:p>
            <a:pPr defTabSz="457200">
              <a:lnSpc>
                <a:spcPct val="117999"/>
              </a:lnSpc>
              <a:defRPr>
                <a:latin typeface="Helvetica Neue"/>
                <a:ea typeface="Helvetica Neue"/>
                <a:cs typeface="Helvetica Neue"/>
                <a:sym typeface="Helvetica Neue"/>
              </a:defRPr>
            </a:pPr>
            <a:r>
              <a:rPr lang="en-US" dirty="0">
                <a:solidFill>
                  <a:schemeClr val="tx1">
                    <a:lumMod val="75000"/>
                    <a:lumOff val="25000"/>
                  </a:schemeClr>
                </a:solidFill>
              </a:rPr>
              <a:t>Each email </a:t>
            </a:r>
            <a:r>
              <a:rPr lang="en-US" dirty="0" smtClean="0">
                <a:solidFill>
                  <a:schemeClr val="tx1">
                    <a:lumMod val="75000"/>
                    <a:lumOff val="25000"/>
                  </a:schemeClr>
                </a:solidFill>
              </a:rPr>
              <a:t>contains </a:t>
            </a:r>
            <a:r>
              <a:rPr lang="en-US" dirty="0">
                <a:solidFill>
                  <a:schemeClr val="tx1">
                    <a:lumMod val="75000"/>
                    <a:lumOff val="25000"/>
                  </a:schemeClr>
                </a:solidFill>
              </a:rPr>
              <a:t>information that needs to be there primarily </a:t>
            </a:r>
            <a:r>
              <a:rPr lang="en-US" dirty="0" smtClean="0">
                <a:solidFill>
                  <a:schemeClr val="tx1">
                    <a:lumMod val="75000"/>
                    <a:lumOff val="25000"/>
                  </a:schemeClr>
                </a:solidFill>
              </a:rPr>
              <a:t>      for </a:t>
            </a:r>
            <a:r>
              <a:rPr lang="en-US" dirty="0">
                <a:solidFill>
                  <a:schemeClr val="tx1">
                    <a:lumMod val="75000"/>
                    <a:lumOff val="25000"/>
                  </a:schemeClr>
                </a:solidFill>
              </a:rPr>
              <a:t>legal reasons. I</a:t>
            </a:r>
            <a:r>
              <a:rPr lang="en-US" dirty="0" smtClean="0">
                <a:solidFill>
                  <a:schemeClr val="tx1">
                    <a:lumMod val="75000"/>
                    <a:lumOff val="25000"/>
                  </a:schemeClr>
                </a:solidFill>
              </a:rPr>
              <a:t>t’s </a:t>
            </a:r>
            <a:r>
              <a:rPr lang="en-US" dirty="0">
                <a:solidFill>
                  <a:schemeClr val="tx1">
                    <a:lumMod val="75000"/>
                    <a:lumOff val="25000"/>
                  </a:schemeClr>
                </a:solidFill>
              </a:rPr>
              <a:t>important that we use the right </a:t>
            </a:r>
            <a:r>
              <a:rPr lang="en-US" b="1" dirty="0" smtClean="0">
                <a:solidFill>
                  <a:schemeClr val="tx1">
                    <a:lumMod val="75000"/>
                    <a:lumOff val="25000"/>
                  </a:schemeClr>
                </a:solidFill>
              </a:rPr>
              <a:t>footer</a:t>
            </a:r>
            <a:r>
              <a:rPr lang="en-US" dirty="0" smtClean="0">
                <a:solidFill>
                  <a:schemeClr val="tx1">
                    <a:lumMod val="75000"/>
                    <a:lumOff val="25000"/>
                  </a:schemeClr>
                </a:solidFill>
              </a:rPr>
              <a:t>. We will </a:t>
            </a:r>
            <a:r>
              <a:rPr lang="en-US" dirty="0">
                <a:solidFill>
                  <a:schemeClr val="tx1">
                    <a:lumMod val="75000"/>
                    <a:lumOff val="25000"/>
                  </a:schemeClr>
                </a:solidFill>
              </a:rPr>
              <a:t>not be creating unique content for each email footer. We’ll </a:t>
            </a:r>
            <a:r>
              <a:rPr lang="en-US" dirty="0" smtClean="0">
                <a:solidFill>
                  <a:schemeClr val="tx1">
                    <a:lumMod val="75000"/>
                    <a:lumOff val="25000"/>
                  </a:schemeClr>
                </a:solidFill>
              </a:rPr>
              <a:t>choose </a:t>
            </a:r>
            <a:r>
              <a:rPr lang="en-US" dirty="0">
                <a:solidFill>
                  <a:schemeClr val="tx1">
                    <a:lumMod val="75000"/>
                    <a:lumOff val="25000"/>
                  </a:schemeClr>
                </a:solidFill>
              </a:rPr>
              <a:t>the appropriate one from a list of pre-approved </a:t>
            </a:r>
            <a:r>
              <a:rPr lang="en-US" dirty="0" smtClean="0">
                <a:solidFill>
                  <a:schemeClr val="tx1">
                    <a:lumMod val="75000"/>
                    <a:lumOff val="25000"/>
                  </a:schemeClr>
                </a:solidFill>
              </a:rPr>
              <a:t>footers</a:t>
            </a:r>
            <a:r>
              <a:rPr lang="en-US" sz="4800" dirty="0" smtClean="0">
                <a:solidFill>
                  <a:schemeClr val="tx1">
                    <a:lumMod val="75000"/>
                    <a:lumOff val="25000"/>
                  </a:schemeClr>
                </a:solidFill>
              </a:rPr>
              <a:t>.</a:t>
            </a:r>
            <a:endParaRPr lang="en-US" sz="4800" dirty="0">
              <a:solidFill>
                <a:schemeClr val="tx1">
                  <a:lumMod val="75000"/>
                  <a:lumOff val="25000"/>
                </a:schemeClr>
              </a:solidFill>
            </a:endParaRPr>
          </a:p>
          <a:p>
            <a:pPr defTabSz="457200">
              <a:lnSpc>
                <a:spcPct val="117999"/>
              </a:lnSpc>
              <a:defRPr>
                <a:latin typeface="Helvetica Neue"/>
                <a:ea typeface="Helvetica Neue"/>
                <a:cs typeface="Helvetica Neue"/>
                <a:sym typeface="Helvetica Neue"/>
              </a:defRPr>
            </a:pPr>
            <a:r>
              <a:rPr lang="en-US" sz="4800" dirty="0" smtClean="0">
                <a:solidFill>
                  <a:schemeClr val="tx1">
                    <a:lumMod val="75000"/>
                    <a:lumOff val="25000"/>
                  </a:schemeClr>
                </a:solidFill>
              </a:rPr>
              <a:t> </a:t>
            </a:r>
            <a:endParaRPr lang="en-US" sz="4800" dirty="0">
              <a:solidFill>
                <a:schemeClr val="tx1">
                  <a:lumMod val="75000"/>
                  <a:lumOff val="25000"/>
                </a:schemeClr>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1357804051"/>
              </p:ext>
            </p:extLst>
          </p:nvPr>
        </p:nvGraphicFramePr>
        <p:xfrm>
          <a:off x="1600200" y="7519920"/>
          <a:ext cx="20345400" cy="5486400"/>
        </p:xfrm>
        <a:graphic>
          <a:graphicData uri="http://schemas.openxmlformats.org/drawingml/2006/table">
            <a:tbl>
              <a:tblPr firstRow="1" bandRow="1">
                <a:tableStyleId>{5940675A-B579-460E-94D1-54222C63F5DA}</a:tableStyleId>
              </a:tblPr>
              <a:tblGrid>
                <a:gridCol w="10139090">
                  <a:extLst>
                    <a:ext uri="{9D8B030D-6E8A-4147-A177-3AD203B41FA5}">
                      <a16:colId xmlns:a16="http://schemas.microsoft.com/office/drawing/2014/main" val="20000"/>
                    </a:ext>
                  </a:extLst>
                </a:gridCol>
                <a:gridCol w="10206310">
                  <a:extLst>
                    <a:ext uri="{9D8B030D-6E8A-4147-A177-3AD203B41FA5}">
                      <a16:colId xmlns:a16="http://schemas.microsoft.com/office/drawing/2014/main" val="20001"/>
                    </a:ext>
                  </a:extLst>
                </a:gridCol>
              </a:tblGrid>
              <a:tr h="996248">
                <a:tc>
                  <a:txBody>
                    <a:bodyPr/>
                    <a:lstStyle/>
                    <a:p>
                      <a:r>
                        <a:rPr lang="en-US" sz="6000" baseline="0" dirty="0" smtClean="0">
                          <a:solidFill>
                            <a:schemeClr val="bg1"/>
                          </a:solidFill>
                        </a:rPr>
                        <a:t>GUIDANCE</a:t>
                      </a:r>
                      <a:endParaRPr lang="en-US" sz="6000" baseline="0" dirty="0">
                        <a:solidFill>
                          <a:schemeClr val="bg1"/>
                        </a:solidFill>
                      </a:endParaRPr>
                    </a:p>
                  </a:txBody>
                  <a:tcPr>
                    <a:solidFill>
                      <a:srgbClr val="2B9999"/>
                    </a:solidFill>
                  </a:tcPr>
                </a:tc>
                <a:tc>
                  <a:txBody>
                    <a:bodyPr/>
                    <a:lstStyle/>
                    <a:p>
                      <a:r>
                        <a:rPr lang="en-US" sz="6000" baseline="0" dirty="0" smtClean="0">
                          <a:solidFill>
                            <a:schemeClr val="bg1"/>
                          </a:solidFill>
                        </a:rPr>
                        <a:t>TYPES</a:t>
                      </a:r>
                      <a:endParaRPr lang="en-US" sz="6000" baseline="0" dirty="0">
                        <a:solidFill>
                          <a:schemeClr val="bg1"/>
                        </a:solidFill>
                      </a:endParaRPr>
                    </a:p>
                  </a:txBody>
                  <a:tcPr>
                    <a:solidFill>
                      <a:srgbClr val="2B9999"/>
                    </a:solidFill>
                  </a:tcPr>
                </a:tc>
                <a:extLst>
                  <a:ext uri="{0D108BD9-81ED-4DB2-BD59-A6C34878D82A}">
                    <a16:rowId xmlns:a16="http://schemas.microsoft.com/office/drawing/2014/main" val="10000"/>
                  </a:ext>
                </a:extLst>
              </a:tr>
              <a:tr h="4437832">
                <a:tc>
                  <a:txBody>
                    <a:bodyPr/>
                    <a:lstStyle/>
                    <a:p>
                      <a:pPr marL="685800" indent="-685800" algn="l">
                        <a:buFont typeface="Arial" panose="020B0604020202020204" pitchFamily="34" charset="0"/>
                        <a:buChar char="•"/>
                      </a:pPr>
                      <a:r>
                        <a:rPr lang="en-US" sz="4800" i="0" baseline="0" dirty="0" smtClean="0">
                          <a:solidFill>
                            <a:schemeClr val="tx1">
                              <a:lumMod val="75000"/>
                              <a:lumOff val="25000"/>
                            </a:schemeClr>
                          </a:solidFill>
                          <a:latin typeface="+mn-lt"/>
                          <a:cs typeface="Arial" pitchFamily="34" charset="0"/>
                        </a:rPr>
                        <a:t>Content for all footers  is approved by legal. </a:t>
                      </a:r>
                    </a:p>
                    <a:p>
                      <a:pPr marL="685800" indent="-685800" algn="l">
                        <a:buFont typeface="Arial" panose="020B0604020202020204" pitchFamily="34" charset="0"/>
                        <a:buChar char="•"/>
                      </a:pPr>
                      <a:r>
                        <a:rPr lang="en-US" sz="4800" i="0" baseline="0" dirty="0" smtClean="0">
                          <a:solidFill>
                            <a:schemeClr val="tx1">
                              <a:lumMod val="75000"/>
                              <a:lumOff val="25000"/>
                            </a:schemeClr>
                          </a:solidFill>
                          <a:latin typeface="+mn-lt"/>
                          <a:cs typeface="Arial" pitchFamily="34" charset="0"/>
                        </a:rPr>
                        <a:t>Do NOT create content for these. </a:t>
                      </a:r>
                    </a:p>
                    <a:p>
                      <a:pPr marL="685800" indent="-685800" algn="l">
                        <a:buFont typeface="Arial" panose="020B0604020202020204" pitchFamily="34" charset="0"/>
                        <a:buChar char="•"/>
                      </a:pPr>
                      <a:r>
                        <a:rPr lang="en-US" sz="4800" i="0" baseline="0" dirty="0" smtClean="0">
                          <a:solidFill>
                            <a:schemeClr val="tx1">
                              <a:lumMod val="75000"/>
                              <a:lumOff val="25000"/>
                            </a:schemeClr>
                          </a:solidFill>
                          <a:latin typeface="+mn-lt"/>
                          <a:cs typeface="Arial" pitchFamily="34" charset="0"/>
                        </a:rPr>
                        <a:t>Select  one from the list. </a:t>
                      </a:r>
                      <a:endParaRPr lang="en-US" sz="4800" b="1" i="0" baseline="0" dirty="0" smtClean="0">
                        <a:solidFill>
                          <a:schemeClr val="tx1">
                            <a:lumMod val="75000"/>
                            <a:lumOff val="25000"/>
                          </a:schemeClr>
                        </a:solidFill>
                        <a:latin typeface="+mn-lt"/>
                        <a:cs typeface="Arial" pitchFamily="34" charset="0"/>
                      </a:endParaRPr>
                    </a:p>
                    <a:p>
                      <a:pPr marL="0" marR="0" indent="0" algn="l" defTabSz="825500" rtl="0" eaLnBrk="1" fontAlgn="auto" latinLnBrk="0" hangingPunct="1">
                        <a:lnSpc>
                          <a:spcPct val="100000"/>
                        </a:lnSpc>
                        <a:spcBef>
                          <a:spcPts val="0"/>
                        </a:spcBef>
                        <a:spcAft>
                          <a:spcPts val="0"/>
                        </a:spcAft>
                        <a:buClrTx/>
                        <a:buSzTx/>
                        <a:buFontTx/>
                        <a:buNone/>
                        <a:tabLst/>
                        <a:defRPr/>
                      </a:pPr>
                      <a:endParaRPr lang="en-US" sz="4800" baseline="0" dirty="0" smtClean="0">
                        <a:solidFill>
                          <a:schemeClr val="tx1">
                            <a:lumMod val="75000"/>
                            <a:lumOff val="25000"/>
                          </a:schemeClr>
                        </a:solidFill>
                      </a:endParaRPr>
                    </a:p>
                    <a:p>
                      <a:pPr marL="0" marR="0" indent="0" algn="l" defTabSz="825500" rtl="0" eaLnBrk="1" fontAlgn="auto" latinLnBrk="0" hangingPunct="1">
                        <a:lnSpc>
                          <a:spcPct val="100000"/>
                        </a:lnSpc>
                        <a:spcBef>
                          <a:spcPts val="0"/>
                        </a:spcBef>
                        <a:spcAft>
                          <a:spcPts val="0"/>
                        </a:spcAft>
                        <a:buClrTx/>
                        <a:buSzTx/>
                        <a:buFontTx/>
                        <a:buNone/>
                        <a:tabLst/>
                        <a:defRPr/>
                      </a:pPr>
                      <a:endParaRPr lang="en-US" sz="4800" baseline="0" dirty="0" smtClean="0">
                        <a:solidFill>
                          <a:schemeClr val="tx1">
                            <a:lumMod val="75000"/>
                            <a:lumOff val="25000"/>
                          </a:schemeClr>
                        </a:solidFill>
                      </a:endParaRPr>
                    </a:p>
                  </a:txBody>
                  <a:tcPr/>
                </a:tc>
                <a:tc>
                  <a:txBody>
                    <a:bodyPr/>
                    <a:lstStyle/>
                    <a:p>
                      <a:pPr marL="685800" indent="-685800" algn="l">
                        <a:buFont typeface="Arial" panose="020B0604020202020204" pitchFamily="34" charset="0"/>
                        <a:buChar char="•"/>
                      </a:pPr>
                      <a:r>
                        <a:rPr lang="en-US" sz="4800" b="1" i="0" baseline="0" dirty="0" smtClean="0">
                          <a:solidFill>
                            <a:schemeClr val="tx1">
                              <a:lumMod val="75000"/>
                              <a:lumOff val="25000"/>
                            </a:schemeClr>
                          </a:solidFill>
                          <a:latin typeface="+mn-lt"/>
                          <a:cs typeface="Arial" pitchFamily="34" charset="0"/>
                        </a:rPr>
                        <a:t>Optional</a:t>
                      </a:r>
                      <a:r>
                        <a:rPr lang="en-US" sz="4800" i="0" baseline="0" dirty="0" smtClean="0">
                          <a:solidFill>
                            <a:schemeClr val="tx1">
                              <a:lumMod val="75000"/>
                              <a:lumOff val="25000"/>
                            </a:schemeClr>
                          </a:solidFill>
                          <a:latin typeface="+mn-lt"/>
                          <a:cs typeface="Arial" pitchFamily="34" charset="0"/>
                        </a:rPr>
                        <a:t>: User can opt out of receiving this email</a:t>
                      </a:r>
                    </a:p>
                    <a:p>
                      <a:pPr marL="685800" indent="-685800" algn="l">
                        <a:buFont typeface="Arial" panose="020B0604020202020204" pitchFamily="34" charset="0"/>
                        <a:buChar char="•"/>
                      </a:pPr>
                      <a:r>
                        <a:rPr lang="en-US" sz="4800" b="1" i="0" baseline="0" dirty="0" smtClean="0">
                          <a:solidFill>
                            <a:schemeClr val="tx1">
                              <a:lumMod val="75000"/>
                              <a:lumOff val="25000"/>
                            </a:schemeClr>
                          </a:solidFill>
                          <a:latin typeface="+mn-lt"/>
                          <a:cs typeface="Arial" pitchFamily="34" charset="0"/>
                        </a:rPr>
                        <a:t>Non-optional</a:t>
                      </a:r>
                      <a:r>
                        <a:rPr lang="en-US" sz="4800" b="0" i="0" baseline="0" dirty="0" smtClean="0">
                          <a:solidFill>
                            <a:schemeClr val="tx1">
                              <a:lumMod val="75000"/>
                              <a:lumOff val="25000"/>
                            </a:schemeClr>
                          </a:solidFill>
                          <a:latin typeface="+mn-lt"/>
                          <a:cs typeface="Arial" pitchFamily="34" charset="0"/>
                        </a:rPr>
                        <a:t>: U</a:t>
                      </a:r>
                      <a:r>
                        <a:rPr lang="en-US" sz="4800" i="0" baseline="0" dirty="0" smtClean="0">
                          <a:solidFill>
                            <a:schemeClr val="tx1">
                              <a:lumMod val="75000"/>
                              <a:lumOff val="25000"/>
                            </a:schemeClr>
                          </a:solidFill>
                          <a:latin typeface="+mn-lt"/>
                          <a:cs typeface="Arial" pitchFamily="34" charset="0"/>
                        </a:rPr>
                        <a:t>ser cannot opt out of receiving this email</a:t>
                      </a:r>
                    </a:p>
                    <a:p>
                      <a:pPr algn="l"/>
                      <a:endParaRPr lang="en-US" sz="4800" i="1" baseline="0" dirty="0" smtClean="0">
                        <a:solidFill>
                          <a:schemeClr val="tx1">
                            <a:lumMod val="75000"/>
                            <a:lumOff val="25000"/>
                          </a:schemeClr>
                        </a:solidFill>
                      </a:endParaRP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3391353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Shape 258"/>
          <p:cNvSpPr/>
          <p:nvPr/>
        </p:nvSpPr>
        <p:spPr>
          <a:xfrm>
            <a:off x="1735456" y="6328833"/>
            <a:ext cx="20342326" cy="90281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spAutoFit/>
          </a:bodyPr>
          <a:lstStyle/>
          <a:p>
            <a:pPr algn="l">
              <a:defRPr sz="5200" i="1" spc="-208">
                <a:solidFill>
                  <a:srgbClr val="FFFFFF"/>
                </a:solidFill>
                <a:latin typeface="Helvetica Neue Thin"/>
                <a:ea typeface="Helvetica Neue Thin"/>
                <a:cs typeface="Helvetica Neue Thin"/>
                <a:sym typeface="Helvetica Neue Thin"/>
              </a:defRPr>
            </a:pPr>
            <a:endParaRPr dirty="0"/>
          </a:p>
        </p:txBody>
      </p:sp>
      <p:sp>
        <p:nvSpPr>
          <p:cNvPr id="259" name="Shape 259"/>
          <p:cNvSpPr/>
          <p:nvPr/>
        </p:nvSpPr>
        <p:spPr>
          <a:xfrm>
            <a:off x="1739900" y="4309533"/>
            <a:ext cx="13932793" cy="18669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algn="l">
              <a:defRPr sz="8000" spc="-319">
                <a:solidFill>
                  <a:srgbClr val="FFFFFF"/>
                </a:solidFill>
                <a:latin typeface="Helvetica Neue Medium"/>
                <a:ea typeface="Helvetica Neue Medium"/>
                <a:cs typeface="Helvetica Neue Medium"/>
                <a:sym typeface="Helvetica Neue Medium"/>
              </a:defRPr>
            </a:lvl1pPr>
          </a:lstStyle>
          <a:p>
            <a:r>
              <a:rPr dirty="0"/>
              <a:t>GUIDELINES FOR WRITING</a:t>
            </a:r>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 name="Shape 265"/>
          <p:cNvSpPr/>
          <p:nvPr/>
        </p:nvSpPr>
        <p:spPr>
          <a:xfrm>
            <a:off x="0" y="4267200"/>
            <a:ext cx="24464315" cy="1025922"/>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spAutoFit/>
          </a:bodyPr>
          <a:lstStyle>
            <a:lvl1pPr>
              <a:tabLst>
                <a:tab pos="1295400" algn="l"/>
              </a:tabLst>
              <a:defRPr sz="7500" b="1" spc="-375">
                <a:latin typeface="Helvetica Neue"/>
                <a:ea typeface="Helvetica Neue"/>
                <a:cs typeface="Helvetica Neue"/>
                <a:sym typeface="Helvetica Neue"/>
              </a:defRPr>
            </a:lvl1pPr>
          </a:lstStyle>
          <a:p>
            <a:pPr defTabSz="914400"/>
            <a:endParaRPr lang="en-US" sz="6000" dirty="0" smtClean="0"/>
          </a:p>
        </p:txBody>
      </p:sp>
      <p:sp>
        <p:nvSpPr>
          <p:cNvPr id="3" name="Shape 267"/>
          <p:cNvSpPr>
            <a:spLocks noGrp="1"/>
          </p:cNvSpPr>
          <p:nvPr>
            <p:ph type="body" idx="1"/>
          </p:nvPr>
        </p:nvSpPr>
        <p:spPr>
          <a:xfrm>
            <a:off x="1371600" y="2590800"/>
            <a:ext cx="21107400" cy="9829800"/>
          </a:xfrm>
          <a:prstGeom prst="rect">
            <a:avLst/>
          </a:prstGeom>
        </p:spPr>
        <p:txBody>
          <a:bodyPr>
            <a:normAutofit/>
          </a:bodyPr>
          <a:lstStyle/>
          <a:p>
            <a:pPr marL="857250" indent="-857250" algn="l" defTabSz="457200">
              <a:lnSpc>
                <a:spcPct val="117999"/>
              </a:lnSpc>
              <a:buFont typeface="Arial" panose="020B0604020202020204" pitchFamily="34" charset="0"/>
              <a:buChar char="•"/>
              <a:defRPr>
                <a:latin typeface="Helvetica Neue"/>
                <a:ea typeface="Helvetica Neue"/>
                <a:cs typeface="Helvetica Neue"/>
                <a:sym typeface="Helvetica Neue"/>
              </a:defRPr>
            </a:pPr>
            <a:r>
              <a:rPr lang="en-US" sz="4800" b="1" dirty="0" smtClean="0">
                <a:solidFill>
                  <a:schemeClr val="tx1">
                    <a:lumMod val="75000"/>
                    <a:lumOff val="25000"/>
                  </a:schemeClr>
                </a:solidFill>
              </a:rPr>
              <a:t>Be clear</a:t>
            </a:r>
            <a:r>
              <a:rPr lang="en-US" sz="4800" dirty="0" smtClean="0">
                <a:solidFill>
                  <a:schemeClr val="tx1">
                    <a:lumMod val="75000"/>
                    <a:lumOff val="25000"/>
                  </a:schemeClr>
                </a:solidFill>
              </a:rPr>
              <a:t>. </a:t>
            </a:r>
            <a:r>
              <a:rPr sz="4800" dirty="0" smtClean="0">
                <a:solidFill>
                  <a:schemeClr val="tx1">
                    <a:lumMod val="75000"/>
                    <a:lumOff val="25000"/>
                  </a:schemeClr>
                </a:solidFill>
              </a:rPr>
              <a:t>No </a:t>
            </a:r>
            <a:r>
              <a:rPr sz="4800" dirty="0">
                <a:solidFill>
                  <a:schemeClr val="tx1">
                    <a:lumMod val="75000"/>
                    <a:lumOff val="25000"/>
                  </a:schemeClr>
                </a:solidFill>
              </a:rPr>
              <a:t>matter how complicated an idea or policy is, we have to tell people about it in the simplest way possible</a:t>
            </a:r>
            <a:r>
              <a:rPr sz="4800" dirty="0" smtClean="0">
                <a:solidFill>
                  <a:schemeClr val="tx1">
                    <a:lumMod val="75000"/>
                    <a:lumOff val="25000"/>
                  </a:schemeClr>
                </a:solidFill>
              </a:rPr>
              <a:t>.</a:t>
            </a:r>
            <a:r>
              <a:rPr lang="en-US" sz="4800" dirty="0" smtClean="0">
                <a:solidFill>
                  <a:schemeClr val="tx1">
                    <a:lumMod val="75000"/>
                    <a:lumOff val="25000"/>
                  </a:schemeClr>
                </a:solidFill>
              </a:rPr>
              <a:t> </a:t>
            </a:r>
            <a:r>
              <a:rPr lang="en-US" sz="4800" dirty="0">
                <a:solidFill>
                  <a:schemeClr val="tx1">
                    <a:lumMod val="75000"/>
                    <a:lumOff val="25000"/>
                  </a:schemeClr>
                </a:solidFill>
              </a:rPr>
              <a:t>If </a:t>
            </a:r>
            <a:r>
              <a:rPr lang="en-US" sz="4800" dirty="0" smtClean="0">
                <a:solidFill>
                  <a:schemeClr val="tx1">
                    <a:lumMod val="75000"/>
                    <a:lumOff val="25000"/>
                  </a:schemeClr>
                </a:solidFill>
              </a:rPr>
              <a:t>they need </a:t>
            </a:r>
            <a:r>
              <a:rPr lang="en-US" sz="4800" dirty="0">
                <a:solidFill>
                  <a:schemeClr val="tx1">
                    <a:lumMod val="75000"/>
                    <a:lumOff val="25000"/>
                  </a:schemeClr>
                </a:solidFill>
              </a:rPr>
              <a:t>to do something with the email, </a:t>
            </a:r>
            <a:r>
              <a:rPr lang="en-US" sz="4800" dirty="0" smtClean="0">
                <a:solidFill>
                  <a:schemeClr val="tx1">
                    <a:lumMod val="75000"/>
                    <a:lumOff val="25000"/>
                  </a:schemeClr>
                </a:solidFill>
              </a:rPr>
              <a:t>be </a:t>
            </a:r>
            <a:r>
              <a:rPr lang="en-US" sz="4800" dirty="0">
                <a:solidFill>
                  <a:schemeClr val="tx1">
                    <a:lumMod val="75000"/>
                    <a:lumOff val="25000"/>
                  </a:schemeClr>
                </a:solidFill>
              </a:rPr>
              <a:t>clear about what that is and what will happen when they do </a:t>
            </a:r>
            <a:r>
              <a:rPr lang="en-US" sz="4800" dirty="0" smtClean="0">
                <a:solidFill>
                  <a:schemeClr val="tx1">
                    <a:lumMod val="75000"/>
                    <a:lumOff val="25000"/>
                  </a:schemeClr>
                </a:solidFill>
              </a:rPr>
              <a:t>it.</a:t>
            </a:r>
          </a:p>
          <a:p>
            <a:pPr marL="857250" indent="-857250" algn="l" defTabSz="457200">
              <a:lnSpc>
                <a:spcPct val="117999"/>
              </a:lnSpc>
              <a:buFont typeface="Arial" panose="020B0604020202020204" pitchFamily="34" charset="0"/>
              <a:buChar char="•"/>
              <a:defRPr>
                <a:latin typeface="Helvetica Neue"/>
                <a:ea typeface="Helvetica Neue"/>
                <a:cs typeface="Helvetica Neue"/>
                <a:sym typeface="Helvetica Neue"/>
              </a:defRPr>
            </a:pPr>
            <a:r>
              <a:rPr lang="en-US" sz="4800" b="1" dirty="0" smtClean="0">
                <a:solidFill>
                  <a:schemeClr val="tx1">
                    <a:lumMod val="75000"/>
                    <a:lumOff val="25000"/>
                  </a:schemeClr>
                </a:solidFill>
              </a:rPr>
              <a:t>Be conversational</a:t>
            </a:r>
            <a:r>
              <a:rPr lang="en-US" sz="4800" dirty="0" smtClean="0">
                <a:solidFill>
                  <a:schemeClr val="tx1">
                    <a:lumMod val="75000"/>
                    <a:lumOff val="25000"/>
                  </a:schemeClr>
                </a:solidFill>
              </a:rPr>
              <a:t>. </a:t>
            </a:r>
            <a:r>
              <a:rPr lang="en-US" sz="4800" dirty="0">
                <a:solidFill>
                  <a:schemeClr val="tx1">
                    <a:lumMod val="75000"/>
                    <a:lumOff val="25000"/>
                  </a:schemeClr>
                </a:solidFill>
              </a:rPr>
              <a:t>Good writing should sound the way people – or at least intelligent people – talk. It should be appropriately informal and </a:t>
            </a:r>
            <a:r>
              <a:rPr lang="en-US" sz="4800" dirty="0" smtClean="0">
                <a:solidFill>
                  <a:schemeClr val="tx1">
                    <a:lumMod val="75000"/>
                    <a:lumOff val="25000"/>
                  </a:schemeClr>
                </a:solidFill>
              </a:rPr>
              <a:t>familiar.</a:t>
            </a:r>
          </a:p>
          <a:p>
            <a:pPr marL="857250" indent="-857250" algn="l" defTabSz="457200">
              <a:lnSpc>
                <a:spcPct val="117999"/>
              </a:lnSpc>
              <a:buFont typeface="Arial" panose="020B0604020202020204" pitchFamily="34" charset="0"/>
              <a:buChar char="•"/>
              <a:defRPr>
                <a:latin typeface="Helvetica Neue"/>
                <a:ea typeface="Helvetica Neue"/>
                <a:cs typeface="Helvetica Neue"/>
                <a:sym typeface="Helvetica Neue"/>
              </a:defRPr>
            </a:pPr>
            <a:r>
              <a:rPr lang="en-US" sz="4800" b="1" dirty="0" smtClean="0">
                <a:solidFill>
                  <a:schemeClr val="tx1">
                    <a:lumMod val="75000"/>
                    <a:lumOff val="25000"/>
                  </a:schemeClr>
                </a:solidFill>
              </a:rPr>
              <a:t>It’s not about you</a:t>
            </a:r>
            <a:r>
              <a:rPr lang="en-US" sz="4800" dirty="0" smtClean="0">
                <a:solidFill>
                  <a:schemeClr val="tx1">
                    <a:lumMod val="75000"/>
                    <a:lumOff val="25000"/>
                  </a:schemeClr>
                </a:solidFill>
              </a:rPr>
              <a:t>. </a:t>
            </a:r>
            <a:r>
              <a:rPr lang="en-US" sz="4800" dirty="0">
                <a:solidFill>
                  <a:schemeClr val="tx1">
                    <a:lumMod val="75000"/>
                    <a:lumOff val="25000"/>
                  </a:schemeClr>
                </a:solidFill>
              </a:rPr>
              <a:t>Putting some personality into the copy is important. </a:t>
            </a:r>
            <a:r>
              <a:rPr lang="en-US" sz="4800" dirty="0" smtClean="0">
                <a:solidFill>
                  <a:schemeClr val="tx1">
                    <a:lumMod val="75000"/>
                    <a:lumOff val="25000"/>
                  </a:schemeClr>
                </a:solidFill>
              </a:rPr>
              <a:t>Adding </a:t>
            </a:r>
            <a:r>
              <a:rPr lang="en-US" sz="4800" dirty="0">
                <a:solidFill>
                  <a:schemeClr val="tx1">
                    <a:lumMod val="75000"/>
                    <a:lumOff val="25000"/>
                  </a:schemeClr>
                </a:solidFill>
              </a:rPr>
              <a:t>a little wit and charm is normally a good thing. But it’s like salt. A sprinkling here and there can make things more enjoyable. Use too much, and you’ll make people </a:t>
            </a:r>
            <a:r>
              <a:rPr lang="en-US" sz="4800" dirty="0" smtClean="0">
                <a:solidFill>
                  <a:schemeClr val="tx1">
                    <a:lumMod val="75000"/>
                    <a:lumOff val="25000"/>
                  </a:schemeClr>
                </a:solidFill>
              </a:rPr>
              <a:t>gag.</a:t>
            </a:r>
            <a:endParaRPr lang="en-US" sz="4800" dirty="0">
              <a:solidFill>
                <a:schemeClr val="tx1">
                  <a:lumMod val="75000"/>
                  <a:lumOff val="25000"/>
                </a:schemeClr>
              </a:solidFill>
            </a:endParaRPr>
          </a:p>
          <a:p>
            <a:pPr defTabSz="457200">
              <a:lnSpc>
                <a:spcPct val="117999"/>
              </a:lnSpc>
              <a:defRPr>
                <a:latin typeface="Helvetica Neue"/>
                <a:ea typeface="Helvetica Neue"/>
                <a:cs typeface="Helvetica Neue"/>
                <a:sym typeface="Helvetica Neue"/>
              </a:defRPr>
            </a:pPr>
            <a:endParaRPr lang="en-US" sz="5900" dirty="0"/>
          </a:p>
          <a:p>
            <a:pPr marL="0" indent="0" defTabSz="457200">
              <a:lnSpc>
                <a:spcPct val="117999"/>
              </a:lnSpc>
              <a:spcBef>
                <a:spcPts val="0"/>
              </a:spcBef>
              <a:buSzTx/>
              <a:buNone/>
              <a:defRPr>
                <a:latin typeface="Helvetica Neue"/>
                <a:ea typeface="Helvetica Neue"/>
                <a:cs typeface="Helvetica Neue"/>
                <a:sym typeface="Helvetica Neue"/>
              </a:defRPr>
            </a:pPr>
            <a:endParaRPr sz="5000" dirty="0"/>
          </a:p>
          <a:p>
            <a:pPr marL="0" indent="0" defTabSz="457200">
              <a:lnSpc>
                <a:spcPct val="117999"/>
              </a:lnSpc>
              <a:spcBef>
                <a:spcPts val="0"/>
              </a:spcBef>
              <a:buSzTx/>
              <a:buNone/>
              <a:defRPr>
                <a:latin typeface="Helvetica Neue"/>
                <a:ea typeface="Helvetica Neue"/>
                <a:cs typeface="Helvetica Neue"/>
                <a:sym typeface="Helvetica Neue"/>
              </a:defRPr>
            </a:pPr>
            <a:endParaRPr dirty="0"/>
          </a:p>
        </p:txBody>
      </p:sp>
      <p:sp>
        <p:nvSpPr>
          <p:cNvPr id="4" name="Shape 269"/>
          <p:cNvSpPr/>
          <p:nvPr/>
        </p:nvSpPr>
        <p:spPr>
          <a:xfrm>
            <a:off x="38100" y="9348975"/>
            <a:ext cx="24464315" cy="1118255"/>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spAutoFit/>
          </a:bodyPr>
          <a:lstStyle>
            <a:lvl1pPr>
              <a:tabLst>
                <a:tab pos="1295400" algn="l"/>
              </a:tabLst>
              <a:defRPr sz="7500" b="1" spc="-375">
                <a:latin typeface="Helvetica Neue"/>
                <a:ea typeface="Helvetica Neue"/>
                <a:cs typeface="Helvetica Neue"/>
                <a:sym typeface="Helvetica Neue"/>
              </a:defRPr>
            </a:lvl1pPr>
          </a:lstStyle>
          <a:p>
            <a:pPr defTabSz="914400"/>
            <a:endParaRPr sz="6600" dirty="0">
              <a:solidFill>
                <a:schemeClr val="tx1">
                  <a:lumMod val="75000"/>
                  <a:lumOff val="25000"/>
                </a:schemeClr>
              </a:solidFill>
            </a:endParaRPr>
          </a:p>
        </p:txBody>
      </p:sp>
      <p:sp>
        <p:nvSpPr>
          <p:cNvPr id="6" name="Rectangle 5"/>
          <p:cNvSpPr/>
          <p:nvPr/>
        </p:nvSpPr>
        <p:spPr>
          <a:xfrm>
            <a:off x="1143000" y="762000"/>
            <a:ext cx="21336000" cy="2198743"/>
          </a:xfrm>
          <a:prstGeom prst="rect">
            <a:avLst/>
          </a:prstGeom>
        </p:spPr>
        <p:txBody>
          <a:bodyPr wrap="square">
            <a:spAutoFit/>
          </a:bodyPr>
          <a:lstStyle/>
          <a:p>
            <a:pPr defTabSz="457200">
              <a:lnSpc>
                <a:spcPct val="117999"/>
              </a:lnSpc>
              <a:defRPr>
                <a:latin typeface="Helvetica Neue"/>
                <a:ea typeface="Helvetica Neue"/>
                <a:cs typeface="Helvetica Neue"/>
                <a:sym typeface="Helvetica Neue"/>
              </a:defRPr>
            </a:pPr>
            <a:r>
              <a:rPr lang="en-US" sz="6600" b="1" dirty="0" smtClean="0"/>
              <a:t>THE BASICS </a:t>
            </a:r>
          </a:p>
          <a:p>
            <a:pPr defTabSz="457200">
              <a:lnSpc>
                <a:spcPct val="117999"/>
              </a:lnSpc>
              <a:defRPr>
                <a:latin typeface="Helvetica Neue"/>
                <a:ea typeface="Helvetica Neue"/>
                <a:cs typeface="Helvetica Neue"/>
                <a:sym typeface="Helvetica Neue"/>
              </a:defRPr>
            </a:pPr>
            <a:r>
              <a:rPr lang="en-US" dirty="0" smtClean="0"/>
              <a:t> </a:t>
            </a:r>
            <a:endParaRPr lang="en-US" dirty="0"/>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Shape 287"/>
          <p:cNvSpPr>
            <a:spLocks noGrp="1"/>
          </p:cNvSpPr>
          <p:nvPr>
            <p:ph type="body" idx="1"/>
          </p:nvPr>
        </p:nvSpPr>
        <p:spPr>
          <a:prstGeom prst="rect">
            <a:avLst/>
          </a:prstGeom>
        </p:spPr>
        <p:txBody>
          <a:bodyPr/>
          <a:lstStyle/>
          <a:p>
            <a:pPr marL="0" indent="0" defTabSz="457200">
              <a:lnSpc>
                <a:spcPct val="117999"/>
              </a:lnSpc>
              <a:spcBef>
                <a:spcPts val="0"/>
              </a:spcBef>
              <a:buSzTx/>
              <a:buNone/>
              <a:defRPr>
                <a:latin typeface="Helvetica Neue"/>
                <a:ea typeface="Helvetica Neue"/>
                <a:cs typeface="Helvetica Neue"/>
                <a:sym typeface="Helvetica Neue"/>
              </a:defRPr>
            </a:pPr>
            <a:r>
              <a:rPr lang="en-US" b="1" dirty="0" smtClean="0">
                <a:solidFill>
                  <a:schemeClr val="tx1">
                    <a:lumMod val="75000"/>
                    <a:lumOff val="25000"/>
                  </a:schemeClr>
                </a:solidFill>
              </a:rPr>
              <a:t>STYLE GUIDELINES </a:t>
            </a:r>
            <a:endParaRPr b="1" dirty="0">
              <a:solidFill>
                <a:schemeClr val="tx1">
                  <a:lumMod val="75000"/>
                  <a:lumOff val="25000"/>
                </a:schemeClr>
              </a:solidFill>
            </a:endParaRPr>
          </a:p>
        </p:txBody>
      </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Shape 287"/>
          <p:cNvSpPr>
            <a:spLocks noGrp="1"/>
          </p:cNvSpPr>
          <p:nvPr>
            <p:ph type="body" idx="1"/>
          </p:nvPr>
        </p:nvSpPr>
        <p:spPr>
          <a:xfrm>
            <a:off x="1295400" y="1981200"/>
            <a:ext cx="20650200" cy="12344400"/>
          </a:xfrm>
          <a:prstGeom prst="rect">
            <a:avLst/>
          </a:prstGeom>
        </p:spPr>
        <p:txBody>
          <a:bodyPr>
            <a:normAutofit/>
          </a:bodyPr>
          <a:lstStyle/>
          <a:p>
            <a:pPr>
              <a:lnSpc>
                <a:spcPct val="120000"/>
              </a:lnSpc>
              <a:spcBef>
                <a:spcPts val="600"/>
              </a:spcBef>
              <a:spcAft>
                <a:spcPts val="600"/>
              </a:spcAft>
              <a:buFont typeface="Arial" panose="020B0604020202020204" pitchFamily="34" charset="0"/>
              <a:buChar char="•"/>
            </a:pPr>
            <a:r>
              <a:rPr lang="en-US" sz="4800" dirty="0" smtClean="0">
                <a:solidFill>
                  <a:schemeClr val="tx1">
                    <a:lumMod val="75000"/>
                    <a:lumOff val="25000"/>
                  </a:schemeClr>
                </a:solidFill>
              </a:rPr>
              <a:t>Emails </a:t>
            </a:r>
            <a:r>
              <a:rPr lang="en-US" sz="4800" dirty="0">
                <a:solidFill>
                  <a:schemeClr val="tx1">
                    <a:lumMod val="75000"/>
                    <a:lumOff val="25000"/>
                  </a:schemeClr>
                </a:solidFill>
              </a:rPr>
              <a:t>should follow </a:t>
            </a:r>
            <a:r>
              <a:rPr lang="en-US" sz="4800" dirty="0" smtClean="0">
                <a:solidFill>
                  <a:schemeClr val="tx1">
                    <a:lumMod val="75000"/>
                    <a:lumOff val="25000"/>
                  </a:schemeClr>
                </a:solidFill>
              </a:rPr>
              <a:t>the </a:t>
            </a:r>
            <a:r>
              <a:rPr lang="en-US" sz="4800" dirty="0" smtClean="0">
                <a:solidFill>
                  <a:schemeClr val="tx1">
                    <a:lumMod val="75000"/>
                    <a:lumOff val="25000"/>
                  </a:schemeClr>
                </a:solidFill>
                <a:hlinkClick r:id="rId2"/>
              </a:rPr>
              <a:t>eBay style guide</a:t>
            </a:r>
            <a:r>
              <a:rPr lang="en-US" sz="4800" dirty="0" smtClean="0">
                <a:solidFill>
                  <a:schemeClr val="tx1">
                    <a:lumMod val="75000"/>
                    <a:lumOff val="25000"/>
                  </a:schemeClr>
                </a:solidFill>
              </a:rPr>
              <a:t>.</a:t>
            </a:r>
          </a:p>
          <a:p>
            <a:pPr>
              <a:lnSpc>
                <a:spcPct val="120000"/>
              </a:lnSpc>
              <a:spcBef>
                <a:spcPts val="600"/>
              </a:spcBef>
              <a:spcAft>
                <a:spcPts val="600"/>
              </a:spcAft>
              <a:buFont typeface="Arial" panose="020B0604020202020204" pitchFamily="34" charset="0"/>
              <a:buChar char="•"/>
            </a:pPr>
            <a:r>
              <a:rPr lang="en-US" sz="4800" dirty="0">
                <a:solidFill>
                  <a:schemeClr val="tx1">
                    <a:lumMod val="75000"/>
                    <a:lumOff val="25000"/>
                  </a:schemeClr>
                </a:solidFill>
              </a:rPr>
              <a:t>All emails need a subject line (what shows in inbox) a line of pre-header text (for mobile devices), a title, and a CTA button</a:t>
            </a:r>
            <a:r>
              <a:rPr lang="en-US" sz="4800" dirty="0" smtClean="0">
                <a:solidFill>
                  <a:schemeClr val="tx1">
                    <a:lumMod val="75000"/>
                    <a:lumOff val="25000"/>
                  </a:schemeClr>
                </a:solidFill>
              </a:rPr>
              <a:t>.</a:t>
            </a:r>
            <a:endParaRPr lang="en-US" sz="4800" dirty="0">
              <a:solidFill>
                <a:schemeClr val="tx1">
                  <a:lumMod val="75000"/>
                  <a:lumOff val="25000"/>
                </a:schemeClr>
              </a:solidFill>
            </a:endParaRPr>
          </a:p>
          <a:p>
            <a:pPr>
              <a:lnSpc>
                <a:spcPct val="120000"/>
              </a:lnSpc>
              <a:spcBef>
                <a:spcPts val="600"/>
              </a:spcBef>
              <a:spcAft>
                <a:spcPts val="600"/>
              </a:spcAft>
              <a:buFont typeface="Arial" panose="020B0604020202020204" pitchFamily="34" charset="0"/>
              <a:buChar char="•"/>
            </a:pPr>
            <a:r>
              <a:rPr lang="en-US" sz="4800" dirty="0">
                <a:solidFill>
                  <a:schemeClr val="tx1">
                    <a:lumMod val="75000"/>
                    <a:lumOff val="25000"/>
                  </a:schemeClr>
                </a:solidFill>
              </a:rPr>
              <a:t>Say one thing at a time. Pay attention to your agreed upon </a:t>
            </a:r>
            <a:r>
              <a:rPr lang="en-US" sz="4800" b="1" i="1" dirty="0">
                <a:solidFill>
                  <a:schemeClr val="tx1">
                    <a:lumMod val="75000"/>
                    <a:lumOff val="25000"/>
                  </a:schemeClr>
                </a:solidFill>
              </a:rPr>
              <a:t>messaging hierarchy</a:t>
            </a:r>
            <a:r>
              <a:rPr lang="en-US" sz="4800" dirty="0">
                <a:solidFill>
                  <a:schemeClr val="tx1">
                    <a:lumMod val="75000"/>
                    <a:lumOff val="25000"/>
                  </a:schemeClr>
                </a:solidFill>
              </a:rPr>
              <a:t>, and don’t put </a:t>
            </a:r>
            <a:r>
              <a:rPr lang="en-US" sz="4800" dirty="0" smtClean="0">
                <a:solidFill>
                  <a:schemeClr val="tx1">
                    <a:lumMod val="75000"/>
                    <a:lumOff val="25000"/>
                  </a:schemeClr>
                </a:solidFill>
              </a:rPr>
              <a:t>too </a:t>
            </a:r>
            <a:r>
              <a:rPr lang="en-US" sz="4800" dirty="0">
                <a:solidFill>
                  <a:schemeClr val="tx1">
                    <a:lumMod val="75000"/>
                    <a:lumOff val="25000"/>
                  </a:schemeClr>
                </a:solidFill>
              </a:rPr>
              <a:t>many thoughts in the same line.</a:t>
            </a:r>
          </a:p>
          <a:p>
            <a:pPr>
              <a:lnSpc>
                <a:spcPct val="120000"/>
              </a:lnSpc>
              <a:spcBef>
                <a:spcPts val="600"/>
              </a:spcBef>
              <a:spcAft>
                <a:spcPts val="600"/>
              </a:spcAft>
              <a:buFont typeface="Arial" panose="020B0604020202020204" pitchFamily="34" charset="0"/>
              <a:buChar char="•"/>
            </a:pPr>
            <a:r>
              <a:rPr lang="en-US" sz="4800" dirty="0">
                <a:solidFill>
                  <a:schemeClr val="tx1">
                    <a:lumMod val="75000"/>
                    <a:lumOff val="25000"/>
                  </a:schemeClr>
                </a:solidFill>
              </a:rPr>
              <a:t>Email content should complement and </a:t>
            </a:r>
            <a:r>
              <a:rPr lang="en-US" sz="4800" b="1" i="1" dirty="0">
                <a:solidFill>
                  <a:schemeClr val="tx1">
                    <a:lumMod val="75000"/>
                    <a:lumOff val="25000"/>
                  </a:schemeClr>
                </a:solidFill>
              </a:rPr>
              <a:t>be consistent with the product </a:t>
            </a:r>
            <a:r>
              <a:rPr lang="en-US" sz="4800" dirty="0">
                <a:solidFill>
                  <a:schemeClr val="tx1">
                    <a:lumMod val="75000"/>
                    <a:lumOff val="25000"/>
                  </a:schemeClr>
                </a:solidFill>
              </a:rPr>
              <a:t>flow.  Do not introduce a new concept in an email. Emails should also use the same terminology as the product flow. For example, if the product pages say “return number” do not say “return ID” in the email. </a:t>
            </a:r>
          </a:p>
          <a:p>
            <a:pPr marL="0" indent="0" defTabSz="457200">
              <a:lnSpc>
                <a:spcPct val="117999"/>
              </a:lnSpc>
              <a:spcBef>
                <a:spcPts val="0"/>
              </a:spcBef>
              <a:buSzTx/>
              <a:buNone/>
              <a:defRPr>
                <a:latin typeface="Helvetica Neue"/>
                <a:ea typeface="Helvetica Neue"/>
                <a:cs typeface="Helvetica Neue"/>
                <a:sym typeface="Helvetica Neue"/>
              </a:defRPr>
            </a:pPr>
            <a:endParaRPr sz="16000" b="1" dirty="0">
              <a:solidFill>
                <a:schemeClr val="tx1">
                  <a:lumMod val="75000"/>
                  <a:lumOff val="25000"/>
                </a:schemeClr>
              </a:solidFill>
            </a:endParaRPr>
          </a:p>
        </p:txBody>
      </p:sp>
      <p:sp>
        <p:nvSpPr>
          <p:cNvPr id="2" name="Rectangle 1"/>
          <p:cNvSpPr/>
          <p:nvPr/>
        </p:nvSpPr>
        <p:spPr>
          <a:xfrm>
            <a:off x="7839075" y="766837"/>
            <a:ext cx="6526146" cy="1000274"/>
          </a:xfrm>
          <a:prstGeom prst="rect">
            <a:avLst/>
          </a:prstGeom>
        </p:spPr>
        <p:txBody>
          <a:bodyPr wrap="none">
            <a:spAutoFit/>
          </a:bodyPr>
          <a:lstStyle/>
          <a:p>
            <a:pPr defTabSz="457200">
              <a:lnSpc>
                <a:spcPct val="117999"/>
              </a:lnSpc>
              <a:defRPr>
                <a:latin typeface="Helvetica Neue"/>
                <a:ea typeface="Helvetica Neue"/>
                <a:cs typeface="Helvetica Neue"/>
                <a:sym typeface="Helvetica Neue"/>
              </a:defRPr>
            </a:pPr>
            <a:r>
              <a:rPr lang="en-US" b="1" dirty="0">
                <a:solidFill>
                  <a:schemeClr val="tx1">
                    <a:lumMod val="75000"/>
                    <a:lumOff val="25000"/>
                  </a:schemeClr>
                </a:solidFill>
              </a:rPr>
              <a:t>STYLE GUIDELINES </a:t>
            </a:r>
          </a:p>
        </p:txBody>
      </p:sp>
    </p:spTree>
    <p:extLst>
      <p:ext uri="{BB962C8B-B14F-4D97-AF65-F5344CB8AC3E}">
        <p14:creationId xmlns:p14="http://schemas.microsoft.com/office/powerpoint/2010/main" val="3067456010"/>
      </p:ext>
    </p:extLst>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Shape 287"/>
          <p:cNvSpPr>
            <a:spLocks noGrp="1"/>
          </p:cNvSpPr>
          <p:nvPr>
            <p:ph type="body" idx="1"/>
          </p:nvPr>
        </p:nvSpPr>
        <p:spPr>
          <a:xfrm>
            <a:off x="1371600" y="3200400"/>
            <a:ext cx="20485100" cy="9982200"/>
          </a:xfrm>
          <a:prstGeom prst="rect">
            <a:avLst/>
          </a:prstGeom>
        </p:spPr>
        <p:txBody>
          <a:bodyPr>
            <a:normAutofit fontScale="85000" lnSpcReduction="10000"/>
          </a:bodyPr>
          <a:lstStyle/>
          <a:p>
            <a:pPr>
              <a:lnSpc>
                <a:spcPct val="120000"/>
              </a:lnSpc>
              <a:spcBef>
                <a:spcPts val="600"/>
              </a:spcBef>
              <a:spcAft>
                <a:spcPts val="600"/>
              </a:spcAft>
              <a:buFont typeface="Arial" panose="020B0604020202020204" pitchFamily="34" charset="0"/>
              <a:buChar char="•"/>
            </a:pPr>
            <a:r>
              <a:rPr lang="en-US" sz="5600" dirty="0">
                <a:solidFill>
                  <a:schemeClr val="tx1">
                    <a:lumMod val="75000"/>
                    <a:lumOff val="25000"/>
                  </a:schemeClr>
                </a:solidFill>
              </a:rPr>
              <a:t>Emails should be </a:t>
            </a:r>
            <a:r>
              <a:rPr lang="en-US" sz="5600" b="1" i="1" dirty="0">
                <a:solidFill>
                  <a:schemeClr val="tx1">
                    <a:lumMod val="75000"/>
                    <a:lumOff val="25000"/>
                  </a:schemeClr>
                </a:solidFill>
              </a:rPr>
              <a:t>as short as possible</a:t>
            </a:r>
            <a:r>
              <a:rPr lang="en-US" sz="5600" dirty="0">
                <a:solidFill>
                  <a:schemeClr val="tx1">
                    <a:lumMod val="75000"/>
                    <a:lumOff val="25000"/>
                  </a:schemeClr>
                </a:solidFill>
              </a:rPr>
              <a:t>. Keep in mind that users typically scan the title and button. Tell them what happened, and what they need to do next, as succinctly as you can. </a:t>
            </a:r>
          </a:p>
          <a:p>
            <a:pPr>
              <a:lnSpc>
                <a:spcPct val="120000"/>
              </a:lnSpc>
              <a:spcBef>
                <a:spcPts val="600"/>
              </a:spcBef>
              <a:spcAft>
                <a:spcPts val="600"/>
              </a:spcAft>
              <a:buFont typeface="Arial" panose="020B0604020202020204" pitchFamily="34" charset="0"/>
              <a:buChar char="•"/>
            </a:pPr>
            <a:r>
              <a:rPr lang="en-US" sz="5600" spc="-150" dirty="0" smtClean="0">
                <a:solidFill>
                  <a:schemeClr val="tx1">
                    <a:lumMod val="75000"/>
                    <a:lumOff val="25000"/>
                  </a:schemeClr>
                </a:solidFill>
              </a:rPr>
              <a:t>Do </a:t>
            </a:r>
            <a:r>
              <a:rPr lang="en-US" sz="5600" spc="-150" dirty="0">
                <a:solidFill>
                  <a:schemeClr val="tx1">
                    <a:lumMod val="75000"/>
                    <a:lumOff val="25000"/>
                  </a:schemeClr>
                </a:solidFill>
              </a:rPr>
              <a:t>not include “eBay” in the subject line. Exception is if “eBay” is part of a feature name.</a:t>
            </a:r>
          </a:p>
          <a:p>
            <a:pPr>
              <a:lnSpc>
                <a:spcPct val="120000"/>
              </a:lnSpc>
              <a:spcBef>
                <a:spcPts val="600"/>
              </a:spcBef>
              <a:spcAft>
                <a:spcPts val="600"/>
              </a:spcAft>
              <a:buFont typeface="Arial" panose="020B0604020202020204" pitchFamily="34" charset="0"/>
              <a:buChar char="•"/>
            </a:pPr>
            <a:r>
              <a:rPr lang="en-US" sz="5600" spc="-150" dirty="0" smtClean="0">
                <a:solidFill>
                  <a:schemeClr val="tx1">
                    <a:lumMod val="75000"/>
                    <a:lumOff val="25000"/>
                  </a:schemeClr>
                </a:solidFill>
              </a:rPr>
              <a:t>Use </a:t>
            </a:r>
            <a:r>
              <a:rPr lang="en-US" sz="5600" b="1" i="1" spc="-150" dirty="0">
                <a:solidFill>
                  <a:schemeClr val="tx1">
                    <a:lumMod val="75000"/>
                    <a:lumOff val="25000"/>
                  </a:schemeClr>
                </a:solidFill>
              </a:rPr>
              <a:t>sentence case </a:t>
            </a:r>
            <a:r>
              <a:rPr lang="en-US" sz="5600" spc="-150" dirty="0">
                <a:solidFill>
                  <a:schemeClr val="tx1">
                    <a:lumMod val="75000"/>
                    <a:lumOff val="25000"/>
                  </a:schemeClr>
                </a:solidFill>
              </a:rPr>
              <a:t>on subject lines, titles, pre-header text, and buttons.</a:t>
            </a:r>
          </a:p>
          <a:p>
            <a:pPr fontAlgn="t">
              <a:lnSpc>
                <a:spcPct val="120000"/>
              </a:lnSpc>
              <a:spcBef>
                <a:spcPts val="600"/>
              </a:spcBef>
              <a:spcAft>
                <a:spcPts val="600"/>
              </a:spcAft>
              <a:buFont typeface="Arial" panose="020B0604020202020204" pitchFamily="34" charset="0"/>
              <a:buChar char="•"/>
            </a:pPr>
            <a:r>
              <a:rPr lang="en-US" sz="5600" spc="-150" dirty="0">
                <a:solidFill>
                  <a:schemeClr val="tx1">
                    <a:lumMod val="75000"/>
                    <a:lumOff val="25000"/>
                  </a:schemeClr>
                </a:solidFill>
              </a:rPr>
              <a:t>Follow eBay style guidelines for use of “sorry” and “congratulations.” Do not use congratulations for getting through an eBay process. Consider “Good </a:t>
            </a:r>
            <a:r>
              <a:rPr lang="en-US" sz="5600" spc="-150" dirty="0" smtClean="0">
                <a:solidFill>
                  <a:schemeClr val="tx1">
                    <a:lumMod val="75000"/>
                    <a:lumOff val="25000"/>
                  </a:schemeClr>
                </a:solidFill>
              </a:rPr>
              <a:t>news,” </a:t>
            </a:r>
            <a:r>
              <a:rPr lang="en-US" sz="5600" spc="-150" dirty="0">
                <a:solidFill>
                  <a:schemeClr val="tx1">
                    <a:lumMod val="75000"/>
                    <a:lumOff val="25000"/>
                  </a:schemeClr>
                </a:solidFill>
              </a:rPr>
              <a:t>“</a:t>
            </a:r>
            <a:r>
              <a:rPr lang="en-US" sz="5600" spc="-150" dirty="0" smtClean="0">
                <a:solidFill>
                  <a:schemeClr val="tx1">
                    <a:lumMod val="75000"/>
                    <a:lumOff val="25000"/>
                  </a:schemeClr>
                </a:solidFill>
              </a:rPr>
              <a:t>Welcome,” </a:t>
            </a:r>
            <a:r>
              <a:rPr lang="en-US" sz="5600" spc="-150" dirty="0">
                <a:solidFill>
                  <a:schemeClr val="tx1">
                    <a:lumMod val="75000"/>
                    <a:lumOff val="25000"/>
                  </a:schemeClr>
                </a:solidFill>
              </a:rPr>
              <a:t>or “Thanks”.</a:t>
            </a:r>
          </a:p>
          <a:p>
            <a:pPr>
              <a:lnSpc>
                <a:spcPct val="120000"/>
              </a:lnSpc>
              <a:spcBef>
                <a:spcPts val="600"/>
              </a:spcBef>
              <a:spcAft>
                <a:spcPts val="600"/>
              </a:spcAft>
              <a:buFont typeface="Arial" panose="020B0604020202020204" pitchFamily="34" charset="0"/>
              <a:buChar char="•"/>
            </a:pPr>
            <a:r>
              <a:rPr lang="en-US" sz="5600" spc="-150" dirty="0" smtClean="0">
                <a:solidFill>
                  <a:schemeClr val="tx1">
                    <a:lumMod val="75000"/>
                    <a:lumOff val="25000"/>
                  </a:schemeClr>
                </a:solidFill>
              </a:rPr>
              <a:t>Do </a:t>
            </a:r>
            <a:r>
              <a:rPr lang="en-US" sz="5600" spc="-150" dirty="0">
                <a:solidFill>
                  <a:schemeClr val="tx1">
                    <a:lumMod val="75000"/>
                    <a:lumOff val="25000"/>
                  </a:schemeClr>
                </a:solidFill>
              </a:rPr>
              <a:t>not use a closing (i.e.  Thanks, eBay). Research has shown that this actually confuses some </a:t>
            </a:r>
            <a:r>
              <a:rPr lang="en-US" sz="5600" spc="-150" dirty="0" smtClean="0">
                <a:solidFill>
                  <a:schemeClr val="tx1">
                    <a:lumMod val="75000"/>
                    <a:lumOff val="25000"/>
                  </a:schemeClr>
                </a:solidFill>
              </a:rPr>
              <a:t>users</a:t>
            </a:r>
            <a:r>
              <a:rPr lang="en-US" sz="4800" spc="-150" dirty="0" smtClean="0">
                <a:solidFill>
                  <a:schemeClr val="tx1">
                    <a:lumMod val="75000"/>
                    <a:lumOff val="25000"/>
                  </a:schemeClr>
                </a:solidFill>
              </a:rPr>
              <a:t>.</a:t>
            </a:r>
          </a:p>
          <a:p>
            <a:pPr marL="0" indent="0" defTabSz="457200">
              <a:lnSpc>
                <a:spcPct val="117999"/>
              </a:lnSpc>
              <a:spcBef>
                <a:spcPts val="0"/>
              </a:spcBef>
              <a:buSzTx/>
              <a:buNone/>
              <a:defRPr>
                <a:latin typeface="Helvetica Neue"/>
                <a:ea typeface="Helvetica Neue"/>
                <a:cs typeface="Helvetica Neue"/>
                <a:sym typeface="Helvetica Neue"/>
              </a:defRPr>
            </a:pPr>
            <a:endParaRPr sz="16000" b="1" dirty="0">
              <a:solidFill>
                <a:schemeClr val="tx1">
                  <a:lumMod val="75000"/>
                  <a:lumOff val="25000"/>
                </a:schemeClr>
              </a:solidFill>
            </a:endParaRPr>
          </a:p>
        </p:txBody>
      </p:sp>
      <p:sp>
        <p:nvSpPr>
          <p:cNvPr id="3" name="Rectangle 2"/>
          <p:cNvSpPr/>
          <p:nvPr/>
        </p:nvSpPr>
        <p:spPr>
          <a:xfrm>
            <a:off x="8077200" y="766837"/>
            <a:ext cx="6526146" cy="1000274"/>
          </a:xfrm>
          <a:prstGeom prst="rect">
            <a:avLst/>
          </a:prstGeom>
        </p:spPr>
        <p:txBody>
          <a:bodyPr wrap="none">
            <a:spAutoFit/>
          </a:bodyPr>
          <a:lstStyle/>
          <a:p>
            <a:pPr defTabSz="457200">
              <a:lnSpc>
                <a:spcPct val="117999"/>
              </a:lnSpc>
              <a:defRPr>
                <a:latin typeface="Helvetica Neue"/>
                <a:ea typeface="Helvetica Neue"/>
                <a:cs typeface="Helvetica Neue"/>
                <a:sym typeface="Helvetica Neue"/>
              </a:defRPr>
            </a:pPr>
            <a:r>
              <a:rPr lang="en-US" b="1" dirty="0">
                <a:solidFill>
                  <a:schemeClr val="tx1">
                    <a:lumMod val="75000"/>
                    <a:lumOff val="25000"/>
                  </a:schemeClr>
                </a:solidFill>
              </a:rPr>
              <a:t>STYLE GUIDELINES </a:t>
            </a:r>
          </a:p>
        </p:txBody>
      </p:sp>
    </p:spTree>
    <p:extLst>
      <p:ext uri="{BB962C8B-B14F-4D97-AF65-F5344CB8AC3E}">
        <p14:creationId xmlns:p14="http://schemas.microsoft.com/office/powerpoint/2010/main" val="2749538748"/>
      </p:ext>
    </p:extLst>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Shape 287"/>
          <p:cNvSpPr>
            <a:spLocks noGrp="1"/>
          </p:cNvSpPr>
          <p:nvPr>
            <p:ph type="body" idx="1"/>
          </p:nvPr>
        </p:nvSpPr>
        <p:spPr>
          <a:prstGeom prst="rect">
            <a:avLst/>
          </a:prstGeom>
        </p:spPr>
        <p:txBody>
          <a:bodyPr/>
          <a:lstStyle/>
          <a:p>
            <a:pPr marL="0" indent="0" defTabSz="457200">
              <a:lnSpc>
                <a:spcPct val="117999"/>
              </a:lnSpc>
              <a:spcBef>
                <a:spcPts val="0"/>
              </a:spcBef>
              <a:buSzTx/>
              <a:buNone/>
              <a:defRPr>
                <a:latin typeface="Helvetica Neue"/>
                <a:ea typeface="Helvetica Neue"/>
                <a:cs typeface="Helvetica Neue"/>
                <a:sym typeface="Helvetica Neue"/>
              </a:defRPr>
            </a:pPr>
            <a:r>
              <a:rPr lang="en-US" b="1" dirty="0" smtClean="0">
                <a:solidFill>
                  <a:schemeClr val="tx1">
                    <a:lumMod val="75000"/>
                    <a:lumOff val="25000"/>
                  </a:schemeClr>
                </a:solidFill>
              </a:rPr>
              <a:t>VOICE AND TONE GUIDELINES </a:t>
            </a:r>
            <a:endParaRPr b="1" dirty="0">
              <a:solidFill>
                <a:schemeClr val="tx1">
                  <a:lumMod val="75000"/>
                  <a:lumOff val="25000"/>
                </a:schemeClr>
              </a:solidFill>
            </a:endParaRPr>
          </a:p>
        </p:txBody>
      </p:sp>
    </p:spTree>
    <p:extLst>
      <p:ext uri="{BB962C8B-B14F-4D97-AF65-F5344CB8AC3E}">
        <p14:creationId xmlns:p14="http://schemas.microsoft.com/office/powerpoint/2010/main" val="1420432078"/>
      </p:ext>
    </p:extLst>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457335" y="1896651"/>
            <a:ext cx="20107265" cy="10972800"/>
          </a:xfrm>
        </p:spPr>
        <p:txBody>
          <a:bodyPr>
            <a:normAutofit/>
          </a:bodyPr>
          <a:lstStyle/>
          <a:p>
            <a:pPr marL="548640" indent="-548640">
              <a:lnSpc>
                <a:spcPct val="120000"/>
              </a:lnSpc>
              <a:spcBef>
                <a:spcPts val="600"/>
              </a:spcBef>
              <a:spcAft>
                <a:spcPts val="600"/>
              </a:spcAft>
            </a:pPr>
            <a:r>
              <a:rPr lang="en-US" sz="4800" dirty="0">
                <a:solidFill>
                  <a:schemeClr val="tx1">
                    <a:lumMod val="75000"/>
                    <a:lumOff val="25000"/>
                  </a:schemeClr>
                </a:solidFill>
              </a:rPr>
              <a:t>Our </a:t>
            </a:r>
            <a:r>
              <a:rPr lang="en-US" sz="4800" dirty="0" smtClean="0">
                <a:solidFill>
                  <a:schemeClr val="tx1">
                    <a:lumMod val="75000"/>
                    <a:lumOff val="25000"/>
                  </a:schemeClr>
                </a:solidFill>
              </a:rPr>
              <a:t>voice </a:t>
            </a:r>
            <a:r>
              <a:rPr lang="en-US" sz="4800" dirty="0">
                <a:solidFill>
                  <a:schemeClr val="tx1">
                    <a:lumMod val="75000"/>
                    <a:lumOff val="25000"/>
                  </a:schemeClr>
                </a:solidFill>
              </a:rPr>
              <a:t>is </a:t>
            </a:r>
            <a:r>
              <a:rPr lang="en-US" sz="4800" b="1" i="1" dirty="0">
                <a:solidFill>
                  <a:schemeClr val="tx1">
                    <a:lumMod val="75000"/>
                    <a:lumOff val="25000"/>
                  </a:schemeClr>
                </a:solidFill>
              </a:rPr>
              <a:t>clear, concise, and conversational</a:t>
            </a:r>
            <a:r>
              <a:rPr lang="en-US" sz="4800" dirty="0">
                <a:solidFill>
                  <a:schemeClr val="tx1">
                    <a:lumMod val="75000"/>
                    <a:lumOff val="25000"/>
                  </a:schemeClr>
                </a:solidFill>
              </a:rPr>
              <a:t>.</a:t>
            </a:r>
          </a:p>
          <a:p>
            <a:pPr marL="548640" indent="-548640">
              <a:lnSpc>
                <a:spcPct val="120000"/>
              </a:lnSpc>
              <a:spcBef>
                <a:spcPts val="600"/>
              </a:spcBef>
              <a:spcAft>
                <a:spcPts val="600"/>
              </a:spcAft>
            </a:pPr>
            <a:r>
              <a:rPr lang="en-US" sz="4800" dirty="0">
                <a:solidFill>
                  <a:schemeClr val="tx1">
                    <a:lumMod val="75000"/>
                    <a:lumOff val="25000"/>
                  </a:schemeClr>
                </a:solidFill>
              </a:rPr>
              <a:t>We speak to our customers in a </a:t>
            </a:r>
            <a:r>
              <a:rPr lang="en-US" sz="4800" b="1" i="1" dirty="0">
                <a:solidFill>
                  <a:schemeClr val="tx1">
                    <a:lumMod val="75000"/>
                    <a:lumOff val="25000"/>
                  </a:schemeClr>
                </a:solidFill>
              </a:rPr>
              <a:t>natural and purposeful </a:t>
            </a:r>
            <a:r>
              <a:rPr lang="en-US" sz="4800" dirty="0">
                <a:solidFill>
                  <a:schemeClr val="tx1">
                    <a:lumMod val="75000"/>
                    <a:lumOff val="25000"/>
                  </a:schemeClr>
                </a:solidFill>
              </a:rPr>
              <a:t>way. This means we use contractions and an informal style. </a:t>
            </a:r>
            <a:endParaRPr lang="en-US" sz="4800" dirty="0" smtClean="0">
              <a:solidFill>
                <a:schemeClr val="tx1">
                  <a:lumMod val="75000"/>
                  <a:lumOff val="25000"/>
                </a:schemeClr>
              </a:solidFill>
            </a:endParaRPr>
          </a:p>
          <a:p>
            <a:pPr marL="548640" indent="-548640">
              <a:lnSpc>
                <a:spcPct val="120000"/>
              </a:lnSpc>
              <a:spcBef>
                <a:spcPts val="600"/>
              </a:spcBef>
              <a:spcAft>
                <a:spcPts val="600"/>
              </a:spcAft>
            </a:pPr>
            <a:r>
              <a:rPr lang="en-US" sz="4800" dirty="0">
                <a:solidFill>
                  <a:schemeClr val="tx1">
                    <a:lumMod val="75000"/>
                    <a:lumOff val="25000"/>
                  </a:schemeClr>
                </a:solidFill>
              </a:rPr>
              <a:t>We use </a:t>
            </a:r>
            <a:r>
              <a:rPr lang="en-US" sz="4800" b="1" i="1" dirty="0">
                <a:solidFill>
                  <a:schemeClr val="tx1">
                    <a:lumMod val="75000"/>
                    <a:lumOff val="25000"/>
                  </a:schemeClr>
                </a:solidFill>
              </a:rPr>
              <a:t>active voice</a:t>
            </a:r>
            <a:r>
              <a:rPr lang="en-US" sz="4800" dirty="0">
                <a:solidFill>
                  <a:schemeClr val="tx1">
                    <a:lumMod val="75000"/>
                    <a:lumOff val="25000"/>
                  </a:schemeClr>
                </a:solidFill>
              </a:rPr>
              <a:t>, whenever possible. There may be some exceptions for CS emails where we want to avoid blame</a:t>
            </a:r>
            <a:r>
              <a:rPr lang="en-US" sz="4800" dirty="0" smtClean="0">
                <a:solidFill>
                  <a:schemeClr val="tx1">
                    <a:lumMod val="75000"/>
                    <a:lumOff val="25000"/>
                  </a:schemeClr>
                </a:solidFill>
              </a:rPr>
              <a:t>.</a:t>
            </a:r>
            <a:endParaRPr lang="en-US" sz="4800" dirty="0">
              <a:solidFill>
                <a:schemeClr val="tx1">
                  <a:lumMod val="75000"/>
                  <a:lumOff val="25000"/>
                </a:schemeClr>
              </a:solidFill>
            </a:endParaRPr>
          </a:p>
          <a:p>
            <a:pPr marL="548640" indent="-548640">
              <a:lnSpc>
                <a:spcPct val="120000"/>
              </a:lnSpc>
              <a:spcBef>
                <a:spcPts val="600"/>
              </a:spcBef>
              <a:spcAft>
                <a:spcPts val="600"/>
              </a:spcAft>
            </a:pPr>
            <a:r>
              <a:rPr lang="en-US" sz="4800" dirty="0" smtClean="0">
                <a:solidFill>
                  <a:schemeClr val="tx1">
                    <a:lumMod val="75000"/>
                    <a:lumOff val="25000"/>
                  </a:schemeClr>
                </a:solidFill>
              </a:rPr>
              <a:t>To be conversational, </a:t>
            </a:r>
            <a:r>
              <a:rPr lang="en-US" sz="4800" b="1" i="1" dirty="0" smtClean="0">
                <a:solidFill>
                  <a:schemeClr val="tx1">
                    <a:lumMod val="75000"/>
                    <a:lumOff val="25000"/>
                  </a:schemeClr>
                </a:solidFill>
              </a:rPr>
              <a:t>we </a:t>
            </a:r>
            <a:r>
              <a:rPr lang="en-US" sz="4800" b="1" i="1" dirty="0">
                <a:solidFill>
                  <a:schemeClr val="tx1">
                    <a:lumMod val="75000"/>
                    <a:lumOff val="25000"/>
                  </a:schemeClr>
                </a:solidFill>
              </a:rPr>
              <a:t>speak in the first person</a:t>
            </a:r>
            <a:r>
              <a:rPr lang="en-US" sz="4800" dirty="0">
                <a:solidFill>
                  <a:schemeClr val="tx1">
                    <a:lumMod val="75000"/>
                    <a:lumOff val="25000"/>
                  </a:schemeClr>
                </a:solidFill>
              </a:rPr>
              <a:t>. </a:t>
            </a:r>
            <a:r>
              <a:rPr lang="en-US" sz="4800" dirty="0" smtClean="0">
                <a:solidFill>
                  <a:schemeClr val="tx1">
                    <a:lumMod val="75000"/>
                    <a:lumOff val="25000"/>
                  </a:schemeClr>
                </a:solidFill>
              </a:rPr>
              <a:t>This means we </a:t>
            </a:r>
            <a:r>
              <a:rPr lang="en-US" sz="4800" dirty="0">
                <a:solidFill>
                  <a:schemeClr val="tx1">
                    <a:lumMod val="75000"/>
                    <a:lumOff val="25000"/>
                  </a:schemeClr>
                </a:solidFill>
              </a:rPr>
              <a:t>use “we” and </a:t>
            </a:r>
            <a:r>
              <a:rPr lang="en-US" sz="4800" dirty="0" smtClean="0">
                <a:solidFill>
                  <a:schemeClr val="tx1">
                    <a:lumMod val="75000"/>
                    <a:lumOff val="25000"/>
                  </a:schemeClr>
                </a:solidFill>
              </a:rPr>
              <a:t>“you,” wherever appropriate. </a:t>
            </a:r>
          </a:p>
          <a:p>
            <a:pPr marL="548640" indent="-548640">
              <a:lnSpc>
                <a:spcPct val="120000"/>
              </a:lnSpc>
              <a:spcBef>
                <a:spcPts val="600"/>
              </a:spcBef>
              <a:spcAft>
                <a:spcPts val="600"/>
              </a:spcAft>
            </a:pPr>
            <a:r>
              <a:rPr lang="en-US" sz="4800" dirty="0" smtClean="0">
                <a:solidFill>
                  <a:schemeClr val="tx1">
                    <a:lumMod val="75000"/>
                    <a:lumOff val="25000"/>
                  </a:schemeClr>
                </a:solidFill>
              </a:rPr>
              <a:t>To be friendly and informal, </a:t>
            </a:r>
            <a:r>
              <a:rPr lang="en-US" sz="4800" dirty="0">
                <a:solidFill>
                  <a:schemeClr val="tx1">
                    <a:lumMod val="75000"/>
                    <a:lumOff val="25000"/>
                  </a:schemeClr>
                </a:solidFill>
              </a:rPr>
              <a:t>w</a:t>
            </a:r>
            <a:r>
              <a:rPr lang="en-US" sz="4800" dirty="0" smtClean="0">
                <a:solidFill>
                  <a:schemeClr val="tx1">
                    <a:lumMod val="75000"/>
                    <a:lumOff val="25000"/>
                  </a:schemeClr>
                </a:solidFill>
              </a:rPr>
              <a:t>e </a:t>
            </a:r>
            <a:r>
              <a:rPr lang="en-US" sz="4800" dirty="0">
                <a:solidFill>
                  <a:schemeClr val="tx1">
                    <a:lumMod val="75000"/>
                    <a:lumOff val="25000"/>
                  </a:schemeClr>
                </a:solidFill>
              </a:rPr>
              <a:t>use “Hi” instead of “Dear” in the salutation.  For the US, salutations should also use the user’s first name. </a:t>
            </a:r>
            <a:endParaRPr lang="en-US" sz="2400" dirty="0"/>
          </a:p>
        </p:txBody>
      </p:sp>
      <p:sp>
        <p:nvSpPr>
          <p:cNvPr id="3" name="Rectangle 2"/>
          <p:cNvSpPr/>
          <p:nvPr/>
        </p:nvSpPr>
        <p:spPr>
          <a:xfrm>
            <a:off x="6715125" y="881137"/>
            <a:ext cx="9982220" cy="1000274"/>
          </a:xfrm>
          <a:prstGeom prst="rect">
            <a:avLst/>
          </a:prstGeom>
        </p:spPr>
        <p:txBody>
          <a:bodyPr wrap="none">
            <a:spAutoFit/>
          </a:bodyPr>
          <a:lstStyle/>
          <a:p>
            <a:pPr defTabSz="457200">
              <a:lnSpc>
                <a:spcPct val="117999"/>
              </a:lnSpc>
              <a:defRPr>
                <a:latin typeface="Helvetica Neue"/>
                <a:ea typeface="Helvetica Neue"/>
                <a:cs typeface="Helvetica Neue"/>
                <a:sym typeface="Helvetica Neue"/>
              </a:defRPr>
            </a:pPr>
            <a:r>
              <a:rPr lang="en-US" b="1" dirty="0">
                <a:solidFill>
                  <a:schemeClr val="tx1">
                    <a:lumMod val="75000"/>
                    <a:lumOff val="25000"/>
                  </a:schemeClr>
                </a:solidFill>
              </a:rPr>
              <a:t>VOICE AND TONE GUIDELINES </a:t>
            </a:r>
          </a:p>
        </p:txBody>
      </p:sp>
    </p:spTree>
    <p:extLst>
      <p:ext uri="{BB962C8B-B14F-4D97-AF65-F5344CB8AC3E}">
        <p14:creationId xmlns:p14="http://schemas.microsoft.com/office/powerpoint/2010/main" val="3983835395"/>
      </p:ext>
    </p:extLst>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538302" y="2667000"/>
            <a:ext cx="20335865" cy="10147300"/>
          </a:xfrm>
        </p:spPr>
        <p:txBody>
          <a:bodyPr>
            <a:normAutofit/>
          </a:bodyPr>
          <a:lstStyle/>
          <a:p>
            <a:pPr marL="548640" indent="-548640">
              <a:lnSpc>
                <a:spcPct val="120000"/>
              </a:lnSpc>
              <a:spcBef>
                <a:spcPts val="600"/>
              </a:spcBef>
              <a:spcAft>
                <a:spcPts val="600"/>
              </a:spcAft>
            </a:pPr>
            <a:r>
              <a:rPr lang="en-US" sz="4800" dirty="0">
                <a:solidFill>
                  <a:schemeClr val="tx1">
                    <a:lumMod val="75000"/>
                    <a:lumOff val="25000"/>
                  </a:schemeClr>
                </a:solidFill>
              </a:rPr>
              <a:t>We are not stiff or institutional. We are open and accessible. </a:t>
            </a:r>
            <a:endParaRPr lang="en-US" sz="4800" dirty="0" smtClean="0">
              <a:solidFill>
                <a:schemeClr val="tx1">
                  <a:lumMod val="75000"/>
                  <a:lumOff val="25000"/>
                </a:schemeClr>
              </a:solidFill>
            </a:endParaRPr>
          </a:p>
          <a:p>
            <a:pPr marL="548640" indent="-548640">
              <a:lnSpc>
                <a:spcPct val="120000"/>
              </a:lnSpc>
              <a:spcBef>
                <a:spcPts val="600"/>
              </a:spcBef>
              <a:spcAft>
                <a:spcPts val="600"/>
              </a:spcAft>
            </a:pPr>
            <a:r>
              <a:rPr lang="en-US" sz="4800" dirty="0" smtClean="0">
                <a:solidFill>
                  <a:schemeClr val="tx1">
                    <a:lumMod val="75000"/>
                    <a:lumOff val="25000"/>
                  </a:schemeClr>
                </a:solidFill>
              </a:rPr>
              <a:t>We </a:t>
            </a:r>
            <a:r>
              <a:rPr lang="en-US" sz="4800" dirty="0">
                <a:solidFill>
                  <a:schemeClr val="tx1">
                    <a:lumMod val="75000"/>
                    <a:lumOff val="25000"/>
                  </a:schemeClr>
                </a:solidFill>
              </a:rPr>
              <a:t>have </a:t>
            </a:r>
            <a:r>
              <a:rPr lang="en-US" sz="4800" b="1" i="1" dirty="0">
                <a:solidFill>
                  <a:schemeClr val="tx1">
                    <a:lumMod val="75000"/>
                    <a:lumOff val="25000"/>
                  </a:schemeClr>
                </a:solidFill>
              </a:rPr>
              <a:t>no need for jargon </a:t>
            </a:r>
            <a:r>
              <a:rPr lang="en-US" sz="4800" dirty="0">
                <a:solidFill>
                  <a:schemeClr val="tx1">
                    <a:lumMod val="75000"/>
                    <a:lumOff val="25000"/>
                  </a:schemeClr>
                </a:solidFill>
              </a:rPr>
              <a:t>or corporate speak. Just because you know what a term means, please don’t assume anyone else does.</a:t>
            </a:r>
          </a:p>
          <a:p>
            <a:pPr marL="548640" indent="-548640">
              <a:lnSpc>
                <a:spcPct val="120000"/>
              </a:lnSpc>
              <a:spcBef>
                <a:spcPts val="600"/>
              </a:spcBef>
              <a:spcAft>
                <a:spcPts val="600"/>
              </a:spcAft>
            </a:pPr>
            <a:r>
              <a:rPr lang="en-US" sz="4800" dirty="0" smtClean="0">
                <a:solidFill>
                  <a:schemeClr val="tx1">
                    <a:lumMod val="75000"/>
                    <a:lumOff val="25000"/>
                  </a:schemeClr>
                </a:solidFill>
              </a:rPr>
              <a:t>We </a:t>
            </a:r>
            <a:r>
              <a:rPr lang="en-US" sz="4800" dirty="0">
                <a:solidFill>
                  <a:schemeClr val="tx1">
                    <a:lumMod val="75000"/>
                    <a:lumOff val="25000"/>
                  </a:schemeClr>
                </a:solidFill>
              </a:rPr>
              <a:t>are </a:t>
            </a:r>
            <a:r>
              <a:rPr lang="en-US" sz="4800" b="1" i="1" dirty="0">
                <a:solidFill>
                  <a:schemeClr val="tx1">
                    <a:lumMod val="75000"/>
                    <a:lumOff val="25000"/>
                  </a:schemeClr>
                </a:solidFill>
              </a:rPr>
              <a:t>smart, honest, and trustworthy </a:t>
            </a:r>
            <a:r>
              <a:rPr lang="en-US" sz="4800" dirty="0">
                <a:solidFill>
                  <a:schemeClr val="tx1">
                    <a:lumMod val="75000"/>
                    <a:lumOff val="25000"/>
                  </a:schemeClr>
                </a:solidFill>
              </a:rPr>
              <a:t>in our communications. When things go wrong, we take blame if it’s our fault. </a:t>
            </a:r>
          </a:p>
          <a:p>
            <a:pPr marL="548640" indent="-548640">
              <a:lnSpc>
                <a:spcPct val="120000"/>
              </a:lnSpc>
              <a:spcBef>
                <a:spcPts val="600"/>
              </a:spcBef>
              <a:spcAft>
                <a:spcPts val="600"/>
              </a:spcAft>
            </a:pPr>
            <a:r>
              <a:rPr lang="en-US" sz="4800" dirty="0">
                <a:solidFill>
                  <a:schemeClr val="tx1">
                    <a:lumMod val="75000"/>
                    <a:lumOff val="25000"/>
                  </a:schemeClr>
                </a:solidFill>
              </a:rPr>
              <a:t>We show </a:t>
            </a:r>
            <a:r>
              <a:rPr lang="en-US" sz="4800" b="1" i="1" dirty="0">
                <a:solidFill>
                  <a:schemeClr val="tx1">
                    <a:lumMod val="75000"/>
                    <a:lumOff val="25000"/>
                  </a:schemeClr>
                </a:solidFill>
              </a:rPr>
              <a:t>empathy</a:t>
            </a:r>
            <a:r>
              <a:rPr lang="en-US" sz="4800" dirty="0">
                <a:solidFill>
                  <a:schemeClr val="tx1">
                    <a:lumMod val="75000"/>
                    <a:lumOff val="25000"/>
                  </a:schemeClr>
                </a:solidFill>
              </a:rPr>
              <a:t> and want our customers to feel confident, engaged, and </a:t>
            </a:r>
            <a:r>
              <a:rPr lang="en-US" sz="4800" dirty="0" smtClean="0">
                <a:solidFill>
                  <a:schemeClr val="tx1">
                    <a:lumMod val="75000"/>
                    <a:lumOff val="25000"/>
                  </a:schemeClr>
                </a:solidFill>
              </a:rPr>
              <a:t>informed.</a:t>
            </a:r>
          </a:p>
          <a:p>
            <a:pPr marL="548640" indent="-548640">
              <a:lnSpc>
                <a:spcPct val="120000"/>
              </a:lnSpc>
              <a:spcBef>
                <a:spcPts val="600"/>
              </a:spcBef>
              <a:spcAft>
                <a:spcPts val="600"/>
              </a:spcAft>
            </a:pPr>
            <a:r>
              <a:rPr lang="en-US" sz="4800" dirty="0">
                <a:solidFill>
                  <a:schemeClr val="tx1">
                    <a:lumMod val="75000"/>
                    <a:lumOff val="25000"/>
                  </a:schemeClr>
                </a:solidFill>
              </a:rPr>
              <a:t>Always consider the customer’s emotional state. </a:t>
            </a:r>
            <a:r>
              <a:rPr lang="en-US" sz="4800" dirty="0" smtClean="0">
                <a:solidFill>
                  <a:schemeClr val="tx1">
                    <a:lumMod val="75000"/>
                    <a:lumOff val="25000"/>
                  </a:schemeClr>
                </a:solidFill>
              </a:rPr>
              <a:t>What do we want them to </a:t>
            </a:r>
            <a:r>
              <a:rPr lang="en-US" sz="4800" b="1" i="1" dirty="0" smtClean="0">
                <a:solidFill>
                  <a:schemeClr val="tx1">
                    <a:lumMod val="75000"/>
                    <a:lumOff val="25000"/>
                  </a:schemeClr>
                </a:solidFill>
              </a:rPr>
              <a:t>know, feel, and do</a:t>
            </a:r>
            <a:r>
              <a:rPr lang="en-US" sz="4800" dirty="0">
                <a:solidFill>
                  <a:schemeClr val="tx1">
                    <a:lumMod val="75000"/>
                    <a:lumOff val="25000"/>
                  </a:schemeClr>
                </a:solidFill>
              </a:rPr>
              <a:t>?</a:t>
            </a:r>
            <a:r>
              <a:rPr lang="en-US" sz="4800" dirty="0" smtClean="0">
                <a:solidFill>
                  <a:schemeClr val="tx1">
                    <a:lumMod val="75000"/>
                    <a:lumOff val="25000"/>
                  </a:schemeClr>
                </a:solidFill>
              </a:rPr>
              <a:t> Although our </a:t>
            </a:r>
            <a:r>
              <a:rPr lang="en-US" sz="4800" b="1" i="1" dirty="0">
                <a:solidFill>
                  <a:schemeClr val="tx1">
                    <a:lumMod val="75000"/>
                    <a:lumOff val="25000"/>
                  </a:schemeClr>
                </a:solidFill>
              </a:rPr>
              <a:t>voice</a:t>
            </a:r>
            <a:r>
              <a:rPr lang="en-US" sz="4800" b="1" dirty="0">
                <a:solidFill>
                  <a:schemeClr val="tx1">
                    <a:lumMod val="75000"/>
                    <a:lumOff val="25000"/>
                  </a:schemeClr>
                </a:solidFill>
              </a:rPr>
              <a:t> </a:t>
            </a:r>
            <a:r>
              <a:rPr lang="en-US" sz="4800" dirty="0">
                <a:solidFill>
                  <a:schemeClr val="tx1">
                    <a:lumMod val="75000"/>
                    <a:lumOff val="25000"/>
                  </a:schemeClr>
                </a:solidFill>
              </a:rPr>
              <a:t>doesn’t change, we do adapt our </a:t>
            </a:r>
            <a:r>
              <a:rPr lang="en-US" sz="4800" b="1" i="1" dirty="0">
                <a:solidFill>
                  <a:schemeClr val="tx1">
                    <a:lumMod val="75000"/>
                    <a:lumOff val="25000"/>
                  </a:schemeClr>
                </a:solidFill>
              </a:rPr>
              <a:t>tone</a:t>
            </a:r>
            <a:r>
              <a:rPr lang="en-US" sz="4800" dirty="0">
                <a:solidFill>
                  <a:schemeClr val="tx1">
                    <a:lumMod val="75000"/>
                    <a:lumOff val="25000"/>
                  </a:schemeClr>
                </a:solidFill>
              </a:rPr>
              <a:t> to the customer’s </a:t>
            </a:r>
            <a:r>
              <a:rPr lang="en-US" sz="4800" dirty="0" smtClean="0">
                <a:solidFill>
                  <a:schemeClr val="tx1">
                    <a:lumMod val="75000"/>
                    <a:lumOff val="25000"/>
                  </a:schemeClr>
                </a:solidFill>
              </a:rPr>
              <a:t>feelings.</a:t>
            </a:r>
          </a:p>
          <a:p>
            <a:endParaRPr lang="en-US" sz="2400" dirty="0"/>
          </a:p>
        </p:txBody>
      </p:sp>
      <p:sp>
        <p:nvSpPr>
          <p:cNvPr id="3" name="Rectangle 2"/>
          <p:cNvSpPr/>
          <p:nvPr/>
        </p:nvSpPr>
        <p:spPr>
          <a:xfrm>
            <a:off x="6715125" y="881137"/>
            <a:ext cx="9982220" cy="1000274"/>
          </a:xfrm>
          <a:prstGeom prst="rect">
            <a:avLst/>
          </a:prstGeom>
        </p:spPr>
        <p:txBody>
          <a:bodyPr wrap="none">
            <a:spAutoFit/>
          </a:bodyPr>
          <a:lstStyle/>
          <a:p>
            <a:pPr defTabSz="457200">
              <a:lnSpc>
                <a:spcPct val="117999"/>
              </a:lnSpc>
              <a:defRPr>
                <a:latin typeface="Helvetica Neue"/>
                <a:ea typeface="Helvetica Neue"/>
                <a:cs typeface="Helvetica Neue"/>
                <a:sym typeface="Helvetica Neue"/>
              </a:defRPr>
            </a:pPr>
            <a:r>
              <a:rPr lang="en-US" b="1" dirty="0">
                <a:solidFill>
                  <a:schemeClr val="tx1">
                    <a:lumMod val="75000"/>
                    <a:lumOff val="25000"/>
                  </a:schemeClr>
                </a:solidFill>
              </a:rPr>
              <a:t>VOICE AND TONE GUIDELINES </a:t>
            </a:r>
          </a:p>
        </p:txBody>
      </p:sp>
    </p:spTree>
    <p:extLst>
      <p:ext uri="{BB962C8B-B14F-4D97-AF65-F5344CB8AC3E}">
        <p14:creationId xmlns:p14="http://schemas.microsoft.com/office/powerpoint/2010/main" val="2391173820"/>
      </p:ext>
    </p:extLst>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690702" y="2514600"/>
            <a:ext cx="20031065" cy="10147300"/>
          </a:xfrm>
        </p:spPr>
        <p:txBody>
          <a:bodyPr>
            <a:normAutofit/>
          </a:bodyPr>
          <a:lstStyle/>
          <a:p>
            <a:pPr marL="548640" indent="-548640">
              <a:lnSpc>
                <a:spcPct val="120000"/>
              </a:lnSpc>
              <a:spcBef>
                <a:spcPts val="600"/>
              </a:spcBef>
              <a:spcAft>
                <a:spcPts val="600"/>
              </a:spcAft>
            </a:pPr>
            <a:r>
              <a:rPr lang="en-US" sz="4800" b="1" i="1" dirty="0">
                <a:solidFill>
                  <a:schemeClr val="tx1">
                    <a:lumMod val="75000"/>
                    <a:lumOff val="25000"/>
                  </a:schemeClr>
                </a:solidFill>
              </a:rPr>
              <a:t>Context is everything</a:t>
            </a:r>
            <a:r>
              <a:rPr lang="en-US" sz="4800" dirty="0">
                <a:solidFill>
                  <a:schemeClr val="tx1">
                    <a:lumMod val="75000"/>
                    <a:lumOff val="25000"/>
                  </a:schemeClr>
                </a:solidFill>
              </a:rPr>
              <a:t>. For example, </a:t>
            </a:r>
            <a:r>
              <a:rPr lang="en-US" sz="4800" dirty="0" smtClean="0">
                <a:solidFill>
                  <a:schemeClr val="tx1">
                    <a:lumMod val="75000"/>
                    <a:lumOff val="25000"/>
                  </a:schemeClr>
                </a:solidFill>
              </a:rPr>
              <a:t>if the </a:t>
            </a:r>
            <a:r>
              <a:rPr lang="en-US" sz="4800" dirty="0">
                <a:solidFill>
                  <a:schemeClr val="tx1">
                    <a:lumMod val="75000"/>
                    <a:lumOff val="25000"/>
                  </a:schemeClr>
                </a:solidFill>
              </a:rPr>
              <a:t>seller </a:t>
            </a:r>
            <a:r>
              <a:rPr lang="en-US" sz="4800" dirty="0" smtClean="0">
                <a:solidFill>
                  <a:schemeClr val="tx1">
                    <a:lumMod val="75000"/>
                    <a:lumOff val="25000"/>
                  </a:schemeClr>
                </a:solidFill>
              </a:rPr>
              <a:t>hasn’t </a:t>
            </a:r>
            <a:r>
              <a:rPr lang="en-US" sz="4800" dirty="0">
                <a:solidFill>
                  <a:schemeClr val="tx1">
                    <a:lumMod val="75000"/>
                    <a:lumOff val="25000"/>
                  </a:schemeClr>
                </a:solidFill>
              </a:rPr>
              <a:t>received payment, we may adopt a more direct tone to tell them what happened and what they need to </a:t>
            </a:r>
            <a:r>
              <a:rPr lang="en-US" sz="4800" dirty="0" smtClean="0">
                <a:solidFill>
                  <a:schemeClr val="tx1">
                    <a:lumMod val="75000"/>
                    <a:lumOff val="25000"/>
                  </a:schemeClr>
                </a:solidFill>
              </a:rPr>
              <a:t>do next. </a:t>
            </a:r>
            <a:r>
              <a:rPr lang="en-US" sz="4800" dirty="0">
                <a:solidFill>
                  <a:schemeClr val="tx1">
                    <a:lumMod val="75000"/>
                    <a:lumOff val="25000"/>
                  </a:schemeClr>
                </a:solidFill>
              </a:rPr>
              <a:t>If </a:t>
            </a:r>
            <a:r>
              <a:rPr lang="en-US" sz="4800" dirty="0" smtClean="0">
                <a:solidFill>
                  <a:schemeClr val="tx1">
                    <a:lumMod val="75000"/>
                    <a:lumOff val="25000"/>
                  </a:schemeClr>
                </a:solidFill>
              </a:rPr>
              <a:t>the </a:t>
            </a:r>
            <a:r>
              <a:rPr lang="en-US" sz="4800" dirty="0">
                <a:solidFill>
                  <a:schemeClr val="tx1">
                    <a:lumMod val="75000"/>
                    <a:lumOff val="25000"/>
                  </a:schemeClr>
                </a:solidFill>
              </a:rPr>
              <a:t>buyer </a:t>
            </a:r>
            <a:r>
              <a:rPr lang="en-US" sz="4800" dirty="0" smtClean="0">
                <a:solidFill>
                  <a:schemeClr val="tx1">
                    <a:lumMod val="75000"/>
                    <a:lumOff val="25000"/>
                  </a:schemeClr>
                </a:solidFill>
              </a:rPr>
              <a:t>won </a:t>
            </a:r>
            <a:r>
              <a:rPr lang="en-US" sz="4800" dirty="0">
                <a:solidFill>
                  <a:schemeClr val="tx1">
                    <a:lumMod val="75000"/>
                    <a:lumOff val="25000"/>
                  </a:schemeClr>
                </a:solidFill>
              </a:rPr>
              <a:t>an auction, we may use a friendlier, somewhat more fun and congratulatory tone. </a:t>
            </a:r>
            <a:endParaRPr lang="en-US" sz="4800" dirty="0" smtClean="0">
              <a:solidFill>
                <a:schemeClr val="tx1">
                  <a:lumMod val="75000"/>
                  <a:lumOff val="25000"/>
                </a:schemeClr>
              </a:solidFill>
            </a:endParaRPr>
          </a:p>
          <a:p>
            <a:pPr marL="548640" indent="-548640">
              <a:lnSpc>
                <a:spcPct val="120000"/>
              </a:lnSpc>
              <a:spcBef>
                <a:spcPts val="600"/>
              </a:spcBef>
              <a:spcAft>
                <a:spcPts val="600"/>
              </a:spcAft>
            </a:pPr>
            <a:r>
              <a:rPr lang="en-US" sz="4800" dirty="0" smtClean="0">
                <a:solidFill>
                  <a:schemeClr val="tx1">
                    <a:lumMod val="75000"/>
                    <a:lumOff val="25000"/>
                  </a:schemeClr>
                </a:solidFill>
              </a:rPr>
              <a:t>We believe that </a:t>
            </a:r>
            <a:r>
              <a:rPr lang="en-US" sz="4800" b="1" i="1" dirty="0" smtClean="0">
                <a:solidFill>
                  <a:schemeClr val="tx1">
                    <a:lumMod val="75000"/>
                    <a:lumOff val="25000"/>
                  </a:schemeClr>
                </a:solidFill>
              </a:rPr>
              <a:t>people are basically good</a:t>
            </a:r>
            <a:r>
              <a:rPr lang="en-US" sz="4800" dirty="0" smtClean="0">
                <a:solidFill>
                  <a:schemeClr val="tx1">
                    <a:lumMod val="75000"/>
                    <a:lumOff val="25000"/>
                  </a:schemeClr>
                </a:solidFill>
              </a:rPr>
              <a:t>. We do not assume </a:t>
            </a:r>
            <a:r>
              <a:rPr lang="en-US" sz="4800" dirty="0">
                <a:solidFill>
                  <a:schemeClr val="tx1">
                    <a:lumMod val="75000"/>
                    <a:lumOff val="25000"/>
                  </a:schemeClr>
                </a:solidFill>
              </a:rPr>
              <a:t>that people intentionally did something wrong.</a:t>
            </a:r>
            <a:r>
              <a:rPr lang="en-US" sz="4800" dirty="0"/>
              <a:t> </a:t>
            </a:r>
            <a:r>
              <a:rPr lang="en-US" sz="4800" dirty="0" smtClean="0">
                <a:solidFill>
                  <a:schemeClr val="tx1">
                    <a:lumMod val="75000"/>
                    <a:lumOff val="25000"/>
                  </a:schemeClr>
                </a:solidFill>
              </a:rPr>
              <a:t>Because of that, we do not use a paternal tone or point fingers when someone makes a mistake. </a:t>
            </a:r>
            <a:endParaRPr lang="en-US" sz="4800" dirty="0">
              <a:solidFill>
                <a:schemeClr val="tx1">
                  <a:lumMod val="75000"/>
                  <a:lumOff val="25000"/>
                </a:schemeClr>
              </a:solidFill>
            </a:endParaRPr>
          </a:p>
          <a:p>
            <a:endParaRPr lang="en-US" sz="2400" dirty="0"/>
          </a:p>
        </p:txBody>
      </p:sp>
      <p:sp>
        <p:nvSpPr>
          <p:cNvPr id="3" name="Rectangle 2"/>
          <p:cNvSpPr/>
          <p:nvPr/>
        </p:nvSpPr>
        <p:spPr>
          <a:xfrm>
            <a:off x="6715125" y="905024"/>
            <a:ext cx="9982220" cy="1000274"/>
          </a:xfrm>
          <a:prstGeom prst="rect">
            <a:avLst/>
          </a:prstGeom>
        </p:spPr>
        <p:txBody>
          <a:bodyPr wrap="none">
            <a:spAutoFit/>
          </a:bodyPr>
          <a:lstStyle/>
          <a:p>
            <a:pPr defTabSz="457200">
              <a:lnSpc>
                <a:spcPct val="117999"/>
              </a:lnSpc>
              <a:defRPr>
                <a:latin typeface="Helvetica Neue"/>
                <a:ea typeface="Helvetica Neue"/>
                <a:cs typeface="Helvetica Neue"/>
                <a:sym typeface="Helvetica Neue"/>
              </a:defRPr>
            </a:pPr>
            <a:r>
              <a:rPr lang="en-US" b="1" dirty="0">
                <a:solidFill>
                  <a:schemeClr val="tx1">
                    <a:lumMod val="75000"/>
                    <a:lumOff val="25000"/>
                  </a:schemeClr>
                </a:solidFill>
              </a:rPr>
              <a:t>VOICE AND TONE GUIDELINES </a:t>
            </a:r>
          </a:p>
        </p:txBody>
      </p:sp>
    </p:spTree>
    <p:extLst>
      <p:ext uri="{BB962C8B-B14F-4D97-AF65-F5344CB8AC3E}">
        <p14:creationId xmlns:p14="http://schemas.microsoft.com/office/powerpoint/2010/main" val="3768735042"/>
      </p:ext>
    </p:extLst>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487479005"/>
              </p:ext>
            </p:extLst>
          </p:nvPr>
        </p:nvGraphicFramePr>
        <p:xfrm>
          <a:off x="1143000" y="2133600"/>
          <a:ext cx="22250400" cy="11430000"/>
        </p:xfrm>
        <a:graphic>
          <a:graphicData uri="http://schemas.openxmlformats.org/drawingml/2006/table">
            <a:tbl>
              <a:tblPr firstRow="1" bandRow="1">
                <a:tableStyleId>{5C22544A-7EE6-4342-B048-85BDC9FD1C3A}</a:tableStyleId>
              </a:tblPr>
              <a:tblGrid>
                <a:gridCol w="9906000">
                  <a:extLst>
                    <a:ext uri="{9D8B030D-6E8A-4147-A177-3AD203B41FA5}">
                      <a16:colId xmlns:a16="http://schemas.microsoft.com/office/drawing/2014/main" val="20000"/>
                    </a:ext>
                  </a:extLst>
                </a:gridCol>
                <a:gridCol w="12344400">
                  <a:extLst>
                    <a:ext uri="{9D8B030D-6E8A-4147-A177-3AD203B41FA5}">
                      <a16:colId xmlns:a16="http://schemas.microsoft.com/office/drawing/2014/main" val="20001"/>
                    </a:ext>
                  </a:extLst>
                </a:gridCol>
              </a:tblGrid>
              <a:tr h="847218">
                <a:tc>
                  <a:txBody>
                    <a:bodyPr/>
                    <a:lstStyle/>
                    <a:p>
                      <a:pPr algn="l"/>
                      <a:r>
                        <a:rPr lang="en-US" sz="4600" baseline="0" dirty="0" smtClean="0">
                          <a:latin typeface="Helvetica Neue"/>
                        </a:rPr>
                        <a:t>We ARE</a:t>
                      </a:r>
                      <a:endParaRPr lang="en-US" sz="4600" baseline="0" dirty="0">
                        <a:latin typeface="Helvetica Neue"/>
                      </a:endParaRPr>
                    </a:p>
                  </a:txBody>
                  <a:tcPr marL="243840" marR="243840" marT="91440" marB="91440"/>
                </a:tc>
                <a:tc>
                  <a:txBody>
                    <a:bodyPr/>
                    <a:lstStyle/>
                    <a:p>
                      <a:pPr algn="l"/>
                      <a:r>
                        <a:rPr lang="en-US" sz="4600" baseline="0" dirty="0" smtClean="0">
                          <a:latin typeface="Helvetica Neue"/>
                        </a:rPr>
                        <a:t>We are NOT</a:t>
                      </a:r>
                      <a:endParaRPr lang="en-US" sz="4600" baseline="0" dirty="0">
                        <a:latin typeface="Helvetica Neue"/>
                      </a:endParaRPr>
                    </a:p>
                  </a:txBody>
                  <a:tcPr marL="243840" marR="243840" marT="91440" marB="91440"/>
                </a:tc>
                <a:extLst>
                  <a:ext uri="{0D108BD9-81ED-4DB2-BD59-A6C34878D82A}">
                    <a16:rowId xmlns:a16="http://schemas.microsoft.com/office/drawing/2014/main" val="10000"/>
                  </a:ext>
                </a:extLst>
              </a:tr>
              <a:tr h="2191080">
                <a:tc>
                  <a:txBody>
                    <a:bodyPr/>
                    <a:lstStyle/>
                    <a:p>
                      <a:pPr marL="0" indent="0" algn="l">
                        <a:buFont typeface="Arial" panose="020B0604020202020204" pitchFamily="34" charset="0"/>
                        <a:buNone/>
                      </a:pPr>
                      <a:r>
                        <a:rPr lang="en-US" sz="4600" b="1" baseline="0" dirty="0" smtClean="0">
                          <a:solidFill>
                            <a:schemeClr val="tx1">
                              <a:lumMod val="75000"/>
                              <a:lumOff val="25000"/>
                            </a:schemeClr>
                          </a:solidFill>
                          <a:latin typeface="Helvetica Neue"/>
                        </a:rPr>
                        <a:t>Dynamic</a:t>
                      </a:r>
                    </a:p>
                    <a:p>
                      <a:pPr marL="0" indent="0" algn="l">
                        <a:buFont typeface="Arial" panose="020B0604020202020204" pitchFamily="34" charset="0"/>
                        <a:buNone/>
                      </a:pPr>
                      <a:r>
                        <a:rPr lang="en-US" sz="4600" baseline="0" dirty="0" smtClean="0">
                          <a:solidFill>
                            <a:schemeClr val="tx1">
                              <a:lumMod val="75000"/>
                              <a:lumOff val="25000"/>
                            </a:schemeClr>
                          </a:solidFill>
                          <a:latin typeface="Helvetica Neue"/>
                        </a:rPr>
                        <a:t>Our voice is active and positive. </a:t>
                      </a:r>
                      <a:endParaRPr lang="en-US" sz="4600" baseline="0" dirty="0">
                        <a:solidFill>
                          <a:schemeClr val="tx1">
                            <a:lumMod val="75000"/>
                            <a:lumOff val="25000"/>
                          </a:schemeClr>
                        </a:solidFill>
                        <a:latin typeface="Helvetica Neue"/>
                      </a:endParaRPr>
                    </a:p>
                  </a:txBody>
                  <a:tcPr marL="243840" marR="243840" marT="91440" marB="91440"/>
                </a:tc>
                <a:tc>
                  <a:txBody>
                    <a:bodyPr/>
                    <a:lstStyle/>
                    <a:p>
                      <a:pPr marL="0" indent="0" algn="l">
                        <a:buFont typeface="Arial" panose="020B0604020202020204" pitchFamily="34" charset="0"/>
                        <a:buNone/>
                      </a:pPr>
                      <a:r>
                        <a:rPr lang="en-US" sz="4600" b="1" baseline="0" dirty="0" smtClean="0">
                          <a:solidFill>
                            <a:schemeClr val="tx1">
                              <a:lumMod val="75000"/>
                              <a:lumOff val="25000"/>
                            </a:schemeClr>
                          </a:solidFill>
                          <a:latin typeface="Helvetica Neue"/>
                        </a:rPr>
                        <a:t>Static</a:t>
                      </a:r>
                    </a:p>
                    <a:p>
                      <a:pPr marL="0" indent="0" algn="l">
                        <a:buFont typeface="Arial" panose="020B0604020202020204" pitchFamily="34" charset="0"/>
                        <a:buNone/>
                      </a:pPr>
                      <a:r>
                        <a:rPr lang="en-US" sz="4600" baseline="0" dirty="0" smtClean="0">
                          <a:solidFill>
                            <a:schemeClr val="tx1">
                              <a:lumMod val="75000"/>
                              <a:lumOff val="25000"/>
                            </a:schemeClr>
                          </a:solidFill>
                          <a:latin typeface="Helvetica Neue"/>
                        </a:rPr>
                        <a:t>Our voice is not formal, cold, passive, or stilted.</a:t>
                      </a:r>
                      <a:endParaRPr lang="en-US" sz="4600" baseline="0" dirty="0">
                        <a:solidFill>
                          <a:schemeClr val="tx1">
                            <a:lumMod val="75000"/>
                            <a:lumOff val="25000"/>
                          </a:schemeClr>
                        </a:solidFill>
                        <a:latin typeface="Helvetica Neue"/>
                      </a:endParaRPr>
                    </a:p>
                  </a:txBody>
                  <a:tcPr marL="243840" marR="243840" marT="91440" marB="91440"/>
                </a:tc>
                <a:extLst>
                  <a:ext uri="{0D108BD9-81ED-4DB2-BD59-A6C34878D82A}">
                    <a16:rowId xmlns:a16="http://schemas.microsoft.com/office/drawing/2014/main" val="10001"/>
                  </a:ext>
                </a:extLst>
              </a:tr>
              <a:tr h="2193267">
                <a:tc>
                  <a:txBody>
                    <a:bodyPr/>
                    <a:lstStyle/>
                    <a:p>
                      <a:pPr marL="0" indent="0" algn="l">
                        <a:buFont typeface="Arial" panose="020B0604020202020204" pitchFamily="34" charset="0"/>
                        <a:buNone/>
                      </a:pPr>
                      <a:r>
                        <a:rPr lang="en-US" sz="4600" b="1" baseline="0" dirty="0" smtClean="0">
                          <a:solidFill>
                            <a:schemeClr val="tx1">
                              <a:lumMod val="75000"/>
                              <a:lumOff val="25000"/>
                            </a:schemeClr>
                          </a:solidFill>
                          <a:latin typeface="Helvetica Neue"/>
                        </a:rPr>
                        <a:t>Human and approachable</a:t>
                      </a:r>
                    </a:p>
                    <a:p>
                      <a:pPr marL="0" indent="0" algn="l">
                        <a:buFont typeface="Arial" panose="020B0604020202020204" pitchFamily="34" charset="0"/>
                        <a:buNone/>
                      </a:pPr>
                      <a:r>
                        <a:rPr lang="en-US" sz="4600" baseline="0" dirty="0" smtClean="0">
                          <a:solidFill>
                            <a:schemeClr val="tx1">
                              <a:lumMod val="75000"/>
                              <a:lumOff val="25000"/>
                            </a:schemeClr>
                          </a:solidFill>
                          <a:latin typeface="Helvetica Neue"/>
                        </a:rPr>
                        <a:t>Our voice is friendly and helpful. We’re empathetic and honest.</a:t>
                      </a:r>
                      <a:endParaRPr lang="en-US" sz="4600" baseline="0" dirty="0">
                        <a:solidFill>
                          <a:schemeClr val="tx1">
                            <a:lumMod val="75000"/>
                            <a:lumOff val="25000"/>
                          </a:schemeClr>
                        </a:solidFill>
                        <a:latin typeface="Helvetica Neue"/>
                      </a:endParaRPr>
                    </a:p>
                  </a:txBody>
                  <a:tcPr marL="243840" marR="243840" marT="91440" marB="91440"/>
                </a:tc>
                <a:tc>
                  <a:txBody>
                    <a:bodyPr/>
                    <a:lstStyle/>
                    <a:p>
                      <a:pPr marL="0" indent="0" algn="l">
                        <a:buFont typeface="Arial" panose="020B0604020202020204" pitchFamily="34" charset="0"/>
                        <a:buNone/>
                      </a:pPr>
                      <a:r>
                        <a:rPr lang="en-US" sz="4600" b="1" baseline="0" dirty="0" smtClean="0">
                          <a:solidFill>
                            <a:schemeClr val="tx1">
                              <a:lumMod val="75000"/>
                              <a:lumOff val="25000"/>
                            </a:schemeClr>
                          </a:solidFill>
                          <a:latin typeface="Helvetica Neue"/>
                        </a:rPr>
                        <a:t>Off-putting</a:t>
                      </a:r>
                    </a:p>
                    <a:p>
                      <a:pPr marL="0" indent="0" algn="l">
                        <a:buFont typeface="Arial" panose="020B0604020202020204" pitchFamily="34" charset="0"/>
                        <a:buNone/>
                      </a:pPr>
                      <a:r>
                        <a:rPr lang="en-US" sz="4600" baseline="0" dirty="0" smtClean="0">
                          <a:solidFill>
                            <a:schemeClr val="tx1">
                              <a:lumMod val="75000"/>
                              <a:lumOff val="25000"/>
                            </a:schemeClr>
                          </a:solidFill>
                          <a:latin typeface="Helvetica Neue"/>
                        </a:rPr>
                        <a:t>Our voice is not pushy, aggressive, overly clever, negative, cryptic, or fake.</a:t>
                      </a:r>
                      <a:endParaRPr lang="en-US" sz="4600" baseline="0" dirty="0">
                        <a:solidFill>
                          <a:schemeClr val="tx1">
                            <a:lumMod val="75000"/>
                            <a:lumOff val="25000"/>
                          </a:schemeClr>
                        </a:solidFill>
                        <a:latin typeface="Helvetica Neue"/>
                      </a:endParaRPr>
                    </a:p>
                  </a:txBody>
                  <a:tcPr marL="243840" marR="243840" marT="91440" marB="91440"/>
                </a:tc>
                <a:extLst>
                  <a:ext uri="{0D108BD9-81ED-4DB2-BD59-A6C34878D82A}">
                    <a16:rowId xmlns:a16="http://schemas.microsoft.com/office/drawing/2014/main" val="10002"/>
                  </a:ext>
                </a:extLst>
              </a:tr>
              <a:tr h="2863011">
                <a:tc>
                  <a:txBody>
                    <a:bodyPr/>
                    <a:lstStyle/>
                    <a:p>
                      <a:pPr marL="0" indent="0" algn="l">
                        <a:buFont typeface="Arial" panose="020B0604020202020204" pitchFamily="34" charset="0"/>
                        <a:buNone/>
                      </a:pPr>
                      <a:r>
                        <a:rPr lang="en-US" sz="4600" b="1" baseline="0" dirty="0" smtClean="0">
                          <a:solidFill>
                            <a:schemeClr val="tx1">
                              <a:lumMod val="75000"/>
                              <a:lumOff val="25000"/>
                            </a:schemeClr>
                          </a:solidFill>
                          <a:latin typeface="Helvetica Neue"/>
                        </a:rPr>
                        <a:t>Smart and trustworthy</a:t>
                      </a:r>
                    </a:p>
                    <a:p>
                      <a:pPr marL="0" indent="0" algn="l">
                        <a:buFont typeface="Arial" panose="020B0604020202020204" pitchFamily="34" charset="0"/>
                        <a:buNone/>
                      </a:pPr>
                      <a:r>
                        <a:rPr lang="en-US" sz="4600" baseline="0" dirty="0" smtClean="0">
                          <a:solidFill>
                            <a:schemeClr val="tx1">
                              <a:lumMod val="75000"/>
                              <a:lumOff val="25000"/>
                            </a:schemeClr>
                          </a:solidFill>
                          <a:latin typeface="Helvetica Neue"/>
                        </a:rPr>
                        <a:t>Our voice is insightful and personalized. We give you a clear, well-lit path.</a:t>
                      </a:r>
                      <a:endParaRPr lang="en-US" sz="4600" baseline="0" dirty="0">
                        <a:solidFill>
                          <a:schemeClr val="tx1">
                            <a:lumMod val="75000"/>
                            <a:lumOff val="25000"/>
                          </a:schemeClr>
                        </a:solidFill>
                        <a:latin typeface="Helvetica Neue"/>
                      </a:endParaRPr>
                    </a:p>
                  </a:txBody>
                  <a:tcPr marL="243840" marR="243840" marT="91440" marB="91440"/>
                </a:tc>
                <a:tc>
                  <a:txBody>
                    <a:bodyPr/>
                    <a:lstStyle/>
                    <a:p>
                      <a:pPr marL="0" indent="0" algn="l">
                        <a:buFont typeface="Arial" panose="020B0604020202020204" pitchFamily="34" charset="0"/>
                        <a:buNone/>
                      </a:pPr>
                      <a:r>
                        <a:rPr lang="en-US" sz="4600" b="1" baseline="0" dirty="0" smtClean="0">
                          <a:solidFill>
                            <a:schemeClr val="tx1">
                              <a:lumMod val="75000"/>
                              <a:lumOff val="25000"/>
                            </a:schemeClr>
                          </a:solidFill>
                          <a:latin typeface="Helvetica Neue"/>
                        </a:rPr>
                        <a:t>Arrogant</a:t>
                      </a:r>
                    </a:p>
                    <a:p>
                      <a:pPr marL="0" indent="0" algn="l">
                        <a:buFont typeface="Arial" panose="020B0604020202020204" pitchFamily="34" charset="0"/>
                        <a:buNone/>
                      </a:pPr>
                      <a:r>
                        <a:rPr lang="en-US" sz="4600" baseline="0" dirty="0" smtClean="0">
                          <a:solidFill>
                            <a:schemeClr val="tx1">
                              <a:lumMod val="75000"/>
                              <a:lumOff val="25000"/>
                            </a:schemeClr>
                          </a:solidFill>
                          <a:latin typeface="Helvetica Neue"/>
                        </a:rPr>
                        <a:t>Our voice is not condescending, patronizing, presumptuous, or insensitive. </a:t>
                      </a:r>
                      <a:endParaRPr lang="en-US" sz="4600" baseline="0" dirty="0">
                        <a:solidFill>
                          <a:schemeClr val="tx1">
                            <a:lumMod val="75000"/>
                            <a:lumOff val="25000"/>
                          </a:schemeClr>
                        </a:solidFill>
                        <a:latin typeface="Helvetica Neue"/>
                      </a:endParaRPr>
                    </a:p>
                  </a:txBody>
                  <a:tcPr marL="243840" marR="243840" marT="91440" marB="91440"/>
                </a:tc>
                <a:extLst>
                  <a:ext uri="{0D108BD9-81ED-4DB2-BD59-A6C34878D82A}">
                    <a16:rowId xmlns:a16="http://schemas.microsoft.com/office/drawing/2014/main" val="10003"/>
                  </a:ext>
                </a:extLst>
              </a:tr>
              <a:tr h="2802025">
                <a:tc>
                  <a:txBody>
                    <a:bodyPr/>
                    <a:lstStyle/>
                    <a:p>
                      <a:pPr marL="0" indent="0" algn="l">
                        <a:buFont typeface="Arial" panose="020B0604020202020204" pitchFamily="34" charset="0"/>
                        <a:buNone/>
                      </a:pPr>
                      <a:r>
                        <a:rPr lang="en-US" sz="4600" b="1" baseline="0" dirty="0" smtClean="0">
                          <a:solidFill>
                            <a:schemeClr val="tx1">
                              <a:lumMod val="75000"/>
                              <a:lumOff val="25000"/>
                            </a:schemeClr>
                          </a:solidFill>
                          <a:latin typeface="Helvetica Neue"/>
                        </a:rPr>
                        <a:t>Inspiring</a:t>
                      </a:r>
                    </a:p>
                    <a:p>
                      <a:pPr marL="0" indent="0" algn="l">
                        <a:buFont typeface="Arial" panose="020B0604020202020204" pitchFamily="34" charset="0"/>
                        <a:buNone/>
                      </a:pPr>
                      <a:r>
                        <a:rPr lang="en-US" sz="4600" baseline="0" dirty="0" smtClean="0">
                          <a:solidFill>
                            <a:schemeClr val="tx1">
                              <a:lumMod val="75000"/>
                              <a:lumOff val="25000"/>
                            </a:schemeClr>
                          </a:solidFill>
                          <a:latin typeface="Helvetica Neue"/>
                        </a:rPr>
                        <a:t>Our voice is uplifting and engaging. We connect you to your dreams.</a:t>
                      </a:r>
                      <a:endParaRPr lang="en-US" sz="4600" baseline="0" dirty="0">
                        <a:solidFill>
                          <a:schemeClr val="tx1">
                            <a:lumMod val="75000"/>
                            <a:lumOff val="25000"/>
                          </a:schemeClr>
                        </a:solidFill>
                        <a:latin typeface="Helvetica Neue"/>
                      </a:endParaRPr>
                    </a:p>
                  </a:txBody>
                  <a:tcPr marL="243840" marR="243840" marT="91440" marB="91440"/>
                </a:tc>
                <a:tc>
                  <a:txBody>
                    <a:bodyPr/>
                    <a:lstStyle/>
                    <a:p>
                      <a:pPr marL="0" indent="0" algn="l">
                        <a:buFont typeface="Arial" panose="020B0604020202020204" pitchFamily="34" charset="0"/>
                        <a:buNone/>
                      </a:pPr>
                      <a:r>
                        <a:rPr lang="en-US" sz="4600" b="1" baseline="0" dirty="0" smtClean="0">
                          <a:solidFill>
                            <a:schemeClr val="tx1">
                              <a:lumMod val="75000"/>
                              <a:lumOff val="25000"/>
                            </a:schemeClr>
                          </a:solidFill>
                          <a:latin typeface="Helvetica Neue"/>
                        </a:rPr>
                        <a:t>Eccentric or unattainable</a:t>
                      </a:r>
                    </a:p>
                    <a:p>
                      <a:pPr marL="0" indent="0" algn="l">
                        <a:buFont typeface="Arial" panose="020B0604020202020204" pitchFamily="34" charset="0"/>
                        <a:buNone/>
                      </a:pPr>
                      <a:r>
                        <a:rPr lang="en-US" sz="4600" baseline="0" dirty="0" smtClean="0">
                          <a:solidFill>
                            <a:schemeClr val="tx1">
                              <a:lumMod val="75000"/>
                              <a:lumOff val="25000"/>
                            </a:schemeClr>
                          </a:solidFill>
                          <a:latin typeface="Helvetica Neue"/>
                        </a:rPr>
                        <a:t>Our voice is not weird, quirky, or over the top. We are also not overwhelming, flat, or routine.</a:t>
                      </a:r>
                      <a:endParaRPr lang="en-US" sz="4600" baseline="0" dirty="0">
                        <a:solidFill>
                          <a:schemeClr val="tx1">
                            <a:lumMod val="75000"/>
                            <a:lumOff val="25000"/>
                          </a:schemeClr>
                        </a:solidFill>
                        <a:latin typeface="Helvetica Neue"/>
                      </a:endParaRPr>
                    </a:p>
                  </a:txBody>
                  <a:tcPr marL="243840" marR="243840" marT="91440" marB="91440"/>
                </a:tc>
                <a:extLst>
                  <a:ext uri="{0D108BD9-81ED-4DB2-BD59-A6C34878D82A}">
                    <a16:rowId xmlns:a16="http://schemas.microsoft.com/office/drawing/2014/main" val="10004"/>
                  </a:ext>
                </a:extLst>
              </a:tr>
            </a:tbl>
          </a:graphicData>
        </a:graphic>
      </p:graphicFrame>
      <p:sp>
        <p:nvSpPr>
          <p:cNvPr id="5" name="Title 4"/>
          <p:cNvSpPr>
            <a:spLocks noGrp="1"/>
          </p:cNvSpPr>
          <p:nvPr>
            <p:ph type="title"/>
          </p:nvPr>
        </p:nvSpPr>
        <p:spPr>
          <a:xfrm>
            <a:off x="8219242" y="569076"/>
            <a:ext cx="7939674" cy="1010533"/>
          </a:xfrm>
          <a:prstGeom prst="rect">
            <a:avLst/>
          </a:prstGeom>
        </p:spPr>
        <p:txBody>
          <a:bodyPr wrap="none">
            <a:spAutoFit/>
          </a:bodyPr>
          <a:lstStyle/>
          <a:p>
            <a:pPr defTabSz="457200">
              <a:lnSpc>
                <a:spcPct val="117999"/>
              </a:lnSpc>
              <a:defRPr>
                <a:latin typeface="Helvetica Neue"/>
                <a:ea typeface="Helvetica Neue"/>
                <a:cs typeface="Helvetica Neue"/>
                <a:sym typeface="Helvetica Neue"/>
              </a:defRPr>
            </a:pPr>
            <a:r>
              <a:rPr lang="en-US" sz="5000" b="1" dirty="0" smtClean="0">
                <a:solidFill>
                  <a:schemeClr val="tx1">
                    <a:lumMod val="75000"/>
                    <a:lumOff val="25000"/>
                  </a:schemeClr>
                </a:solidFill>
              </a:rPr>
              <a:t>OUR VOICE ATTRIBUTES</a:t>
            </a:r>
            <a:endParaRPr lang="en-US" sz="5000" b="1" dirty="0">
              <a:solidFill>
                <a:schemeClr val="tx1">
                  <a:lumMod val="75000"/>
                  <a:lumOff val="25000"/>
                </a:schemeClr>
              </a:solidFill>
            </a:endParaRPr>
          </a:p>
        </p:txBody>
      </p:sp>
    </p:spTree>
    <p:extLst>
      <p:ext uri="{BB962C8B-B14F-4D97-AF65-F5344CB8AC3E}">
        <p14:creationId xmlns:p14="http://schemas.microsoft.com/office/powerpoint/2010/main" val="26207450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304800"/>
            <a:ext cx="21945600" cy="1828800"/>
          </a:xfrm>
        </p:spPr>
        <p:txBody>
          <a:bodyPr>
            <a:normAutofit/>
          </a:bodyPr>
          <a:lstStyle/>
          <a:p>
            <a:r>
              <a:rPr lang="en-US" sz="4800" b="1" dirty="0" smtClean="0">
                <a:solidFill>
                  <a:schemeClr val="tx2">
                    <a:lumMod val="75000"/>
                  </a:schemeClr>
                </a:solidFill>
              </a:rPr>
              <a:t>VOICE ATTRIBUTES: EXAMPLES</a:t>
            </a:r>
            <a:endParaRPr lang="en-US" sz="4800" b="1" dirty="0">
              <a:solidFill>
                <a:schemeClr val="tx2">
                  <a:lumMod val="75000"/>
                </a:schemeClr>
              </a:solidFill>
            </a:endParaRPr>
          </a:p>
        </p:txBody>
      </p:sp>
      <p:sp>
        <p:nvSpPr>
          <p:cNvPr id="7" name="Title 1"/>
          <p:cNvSpPr txBox="1">
            <a:spLocks/>
          </p:cNvSpPr>
          <p:nvPr/>
        </p:nvSpPr>
        <p:spPr>
          <a:xfrm>
            <a:off x="1422400" y="3810000"/>
            <a:ext cx="21945600" cy="2286000"/>
          </a:xfrm>
          <a:prstGeom prst="rect">
            <a:avLst/>
          </a:prstGeom>
        </p:spPr>
        <p:txBody>
          <a:bodyPr vert="horz" lIns="217709" tIns="108855" rIns="217709" bIns="108855" rtlCol="0" anchor="ctr">
            <a:normAutofit/>
          </a:bodyPr>
          <a:lstStyle/>
          <a:p>
            <a:pPr defTabSz="2177095" hangingPunct="1">
              <a:spcBef>
                <a:spcPct val="0"/>
              </a:spcBef>
              <a:defRPr/>
            </a:pPr>
            <a:endParaRPr lang="en-US" sz="7600" kern="1200" dirty="0">
              <a:solidFill>
                <a:schemeClr val="tx1"/>
              </a:solidFill>
              <a:latin typeface="+mj-lt"/>
              <a:ea typeface="+mj-ea"/>
              <a:cs typeface="+mj-cs"/>
            </a:endParaRPr>
          </a:p>
        </p:txBody>
      </p:sp>
      <p:graphicFrame>
        <p:nvGraphicFramePr>
          <p:cNvPr id="10" name="Table 9"/>
          <p:cNvGraphicFramePr>
            <a:graphicFrameLocks noGrp="1"/>
          </p:cNvGraphicFramePr>
          <p:nvPr>
            <p:extLst>
              <p:ext uri="{D42A27DB-BD31-4B8C-83A1-F6EECF244321}">
                <p14:modId xmlns:p14="http://schemas.microsoft.com/office/powerpoint/2010/main" val="1086844810"/>
              </p:ext>
            </p:extLst>
          </p:nvPr>
        </p:nvGraphicFramePr>
        <p:xfrm>
          <a:off x="406400" y="1828800"/>
          <a:ext cx="23215600" cy="1991416"/>
        </p:xfrm>
        <a:graphic>
          <a:graphicData uri="http://schemas.openxmlformats.org/drawingml/2006/table">
            <a:tbl>
              <a:tblPr>
                <a:effectLst>
                  <a:outerShdw blurRad="50800" dist="50800" dir="5400000" algn="ctr" rotWithShape="0">
                    <a:schemeClr val="tx1"/>
                  </a:outerShdw>
                </a:effectLst>
              </a:tblPr>
              <a:tblGrid>
                <a:gridCol w="11469613">
                  <a:extLst>
                    <a:ext uri="{9D8B030D-6E8A-4147-A177-3AD203B41FA5}">
                      <a16:colId xmlns:a16="http://schemas.microsoft.com/office/drawing/2014/main" val="20000"/>
                    </a:ext>
                  </a:extLst>
                </a:gridCol>
                <a:gridCol w="11745987">
                  <a:extLst>
                    <a:ext uri="{9D8B030D-6E8A-4147-A177-3AD203B41FA5}">
                      <a16:colId xmlns:a16="http://schemas.microsoft.com/office/drawing/2014/main" val="20001"/>
                    </a:ext>
                  </a:extLst>
                </a:gridCol>
              </a:tblGrid>
              <a:tr h="838200">
                <a:tc>
                  <a:txBody>
                    <a:bodyPr/>
                    <a:lstStyle/>
                    <a:p>
                      <a:pPr marL="0" marR="0">
                        <a:lnSpc>
                          <a:spcPct val="115000"/>
                        </a:lnSpc>
                        <a:spcBef>
                          <a:spcPts val="0"/>
                        </a:spcBef>
                        <a:spcAft>
                          <a:spcPts val="0"/>
                        </a:spcAft>
                      </a:pPr>
                      <a:r>
                        <a:rPr lang="en-US" sz="3200" b="1" baseline="0" dirty="0" smtClean="0">
                          <a:latin typeface="Calibri"/>
                          <a:ea typeface="Calibri"/>
                          <a:cs typeface="Times New Roman"/>
                        </a:rPr>
                        <a:t>DYNAMIC </a:t>
                      </a:r>
                      <a:r>
                        <a:rPr lang="en-US" sz="3200" b="1" baseline="0" dirty="0">
                          <a:latin typeface="Calibri"/>
                          <a:ea typeface="Calibri"/>
                          <a:cs typeface="Times New Roman"/>
                        </a:rPr>
                        <a:t>is</a:t>
                      </a:r>
                      <a:endParaRPr lang="en-US" sz="3200" baseline="0" dirty="0">
                        <a:latin typeface="Calibri"/>
                        <a:ea typeface="Calibri"/>
                        <a:cs typeface="Times New Roman"/>
                      </a:endParaRPr>
                    </a:p>
                  </a:txBody>
                  <a:tcPr marL="140421" marR="140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flip="none" rotWithShape="1">
                      <a:gsLst>
                        <a:gs pos="0">
                          <a:schemeClr val="accent3">
                            <a:tint val="66000"/>
                            <a:satMod val="160000"/>
                          </a:schemeClr>
                        </a:gs>
                        <a:gs pos="50000">
                          <a:schemeClr val="accent3">
                            <a:tint val="44500"/>
                            <a:satMod val="160000"/>
                          </a:schemeClr>
                        </a:gs>
                        <a:gs pos="100000">
                          <a:schemeClr val="accent3">
                            <a:tint val="23500"/>
                            <a:satMod val="160000"/>
                          </a:schemeClr>
                        </a:gs>
                      </a:gsLst>
                      <a:path path="circle">
                        <a:fillToRect l="50000" t="50000" r="50000" b="50000"/>
                      </a:path>
                      <a:tileRect/>
                    </a:gradFill>
                  </a:tcPr>
                </a:tc>
                <a:tc>
                  <a:txBody>
                    <a:bodyPr/>
                    <a:lstStyle/>
                    <a:p>
                      <a:pPr marL="0" marR="0">
                        <a:lnSpc>
                          <a:spcPct val="115000"/>
                        </a:lnSpc>
                        <a:spcBef>
                          <a:spcPts val="0"/>
                        </a:spcBef>
                        <a:spcAft>
                          <a:spcPts val="0"/>
                        </a:spcAft>
                      </a:pPr>
                      <a:r>
                        <a:rPr lang="en-US" sz="3200" b="1" baseline="0" dirty="0" smtClean="0">
                          <a:latin typeface="Calibri"/>
                          <a:ea typeface="Calibri"/>
                          <a:cs typeface="Times New Roman"/>
                        </a:rPr>
                        <a:t>DYNAMIC </a:t>
                      </a:r>
                      <a:r>
                        <a:rPr lang="en-US" sz="3200" b="1" baseline="0" dirty="0">
                          <a:latin typeface="Calibri"/>
                          <a:ea typeface="Calibri"/>
                          <a:cs typeface="Times New Roman"/>
                        </a:rPr>
                        <a:t>is NOT</a:t>
                      </a:r>
                      <a:endParaRPr lang="en-US" sz="3200" baseline="0" dirty="0">
                        <a:latin typeface="Calibri"/>
                        <a:ea typeface="Calibri"/>
                        <a:cs typeface="Times New Roman"/>
                      </a:endParaRPr>
                    </a:p>
                  </a:txBody>
                  <a:tcPr marL="140421" marR="140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8100000" scaled="1"/>
                      <a:tileRect/>
                    </a:gradFill>
                  </a:tcPr>
                </a:tc>
                <a:extLst>
                  <a:ext uri="{0D108BD9-81ED-4DB2-BD59-A6C34878D82A}">
                    <a16:rowId xmlns:a16="http://schemas.microsoft.com/office/drawing/2014/main" val="10000"/>
                  </a:ext>
                </a:extLst>
              </a:tr>
              <a:tr h="1153216">
                <a:tc>
                  <a:txBody>
                    <a:bodyPr/>
                    <a:lstStyle/>
                    <a:p>
                      <a:pPr marL="0" marR="0">
                        <a:lnSpc>
                          <a:spcPct val="115000"/>
                        </a:lnSpc>
                        <a:spcBef>
                          <a:spcPts val="0"/>
                        </a:spcBef>
                        <a:spcAft>
                          <a:spcPts val="0"/>
                        </a:spcAft>
                      </a:pPr>
                      <a:r>
                        <a:rPr lang="en-US" sz="2800" baseline="0" dirty="0" smtClean="0">
                          <a:solidFill>
                            <a:schemeClr val="tx1">
                              <a:lumMod val="85000"/>
                              <a:lumOff val="15000"/>
                            </a:schemeClr>
                          </a:solidFill>
                          <a:latin typeface="+mn-lt"/>
                          <a:ea typeface="Calibri"/>
                          <a:cs typeface="Times New Roman"/>
                        </a:rPr>
                        <a:t>To help keep you safe, we need you to update your password. </a:t>
                      </a:r>
                      <a:endParaRPr lang="en-US" sz="2800" baseline="0" dirty="0">
                        <a:solidFill>
                          <a:schemeClr val="tx1">
                            <a:lumMod val="85000"/>
                            <a:lumOff val="15000"/>
                          </a:schemeClr>
                        </a:solidFill>
                        <a:latin typeface="+mn-lt"/>
                        <a:ea typeface="Calibri"/>
                        <a:cs typeface="Times New Roman"/>
                      </a:endParaRPr>
                    </a:p>
                  </a:txBody>
                  <a:tcPr marL="140421" marR="140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flip="none" rotWithShape="1">
                      <a:gsLst>
                        <a:gs pos="0">
                          <a:schemeClr val="accent3">
                            <a:tint val="66000"/>
                            <a:satMod val="160000"/>
                          </a:schemeClr>
                        </a:gs>
                        <a:gs pos="50000">
                          <a:schemeClr val="accent3">
                            <a:tint val="44500"/>
                            <a:satMod val="160000"/>
                          </a:schemeClr>
                        </a:gs>
                        <a:gs pos="100000">
                          <a:schemeClr val="accent3">
                            <a:tint val="23500"/>
                            <a:satMod val="160000"/>
                          </a:schemeClr>
                        </a:gs>
                      </a:gsLst>
                      <a:path path="circle">
                        <a:fillToRect l="50000" t="50000" r="50000" b="50000"/>
                      </a:path>
                      <a:tileRect/>
                    </a:gradFill>
                  </a:tcPr>
                </a:tc>
                <a:tc>
                  <a:txBody>
                    <a:bodyPr/>
                    <a:lstStyle/>
                    <a:p>
                      <a:pPr marL="0" marR="0">
                        <a:lnSpc>
                          <a:spcPct val="115000"/>
                        </a:lnSpc>
                        <a:spcBef>
                          <a:spcPts val="0"/>
                        </a:spcBef>
                        <a:spcAft>
                          <a:spcPts val="0"/>
                        </a:spcAft>
                      </a:pPr>
                      <a:r>
                        <a:rPr lang="en-US" sz="2800" baseline="0" dirty="0" smtClean="0">
                          <a:latin typeface="+mn-lt"/>
                          <a:ea typeface="Calibri"/>
                          <a:cs typeface="Times New Roman"/>
                        </a:rPr>
                        <a:t>We’re writing to let you know that we require you to update your password at this time. </a:t>
                      </a:r>
                      <a:endParaRPr lang="en-US" sz="2800" baseline="0" dirty="0">
                        <a:latin typeface="+mn-lt"/>
                        <a:ea typeface="Calibri"/>
                        <a:cs typeface="Times New Roman"/>
                      </a:endParaRPr>
                    </a:p>
                  </a:txBody>
                  <a:tcPr marL="140421" marR="140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8100000" scaled="1"/>
                      <a:tileRect/>
                    </a:gradFill>
                  </a:tcPr>
                </a:tc>
                <a:extLst>
                  <a:ext uri="{0D108BD9-81ED-4DB2-BD59-A6C34878D82A}">
                    <a16:rowId xmlns:a16="http://schemas.microsoft.com/office/drawing/2014/main" val="10001"/>
                  </a:ext>
                </a:extLst>
              </a:tr>
            </a:tbl>
          </a:graphicData>
        </a:graphic>
      </p:graphicFrame>
      <p:sp>
        <p:nvSpPr>
          <p:cNvPr id="10242" name="Rectangle 2"/>
          <p:cNvSpPr>
            <a:spLocks noChangeArrowheads="1"/>
          </p:cNvSpPr>
          <p:nvPr/>
        </p:nvSpPr>
        <p:spPr bwMode="auto">
          <a:xfrm>
            <a:off x="0" y="16422"/>
            <a:ext cx="439735" cy="881556"/>
          </a:xfrm>
          <a:prstGeom prst="rect">
            <a:avLst/>
          </a:prstGeom>
          <a:noFill/>
          <a:ln w="9525">
            <a:noFill/>
            <a:miter lim="800000"/>
            <a:headEnd/>
            <a:tailEnd/>
          </a:ln>
          <a:effectLst/>
        </p:spPr>
        <p:txBody>
          <a:bodyPr vert="horz" wrap="none" lIns="217709" tIns="108855" rIns="217709" bIns="108855" numCol="1" anchor="ctr" anchorCtr="0" compatLnSpc="1">
            <a:prstTxWarp prst="textNoShape">
              <a:avLst/>
            </a:prstTxWarp>
            <a:spAutoFit/>
          </a:bodyPr>
          <a:lstStyle/>
          <a:p>
            <a:pPr algn="l" defTabSz="2177095" fontAlgn="base" hangingPunct="1">
              <a:spcBef>
                <a:spcPct val="0"/>
              </a:spcBef>
              <a:spcAft>
                <a:spcPct val="0"/>
              </a:spcAft>
            </a:pPr>
            <a:endParaRPr lang="en-US" sz="4300">
              <a:solidFill>
                <a:schemeClr val="tx1"/>
              </a:solidFill>
              <a:latin typeface="Arial"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3861632298"/>
              </p:ext>
            </p:extLst>
          </p:nvPr>
        </p:nvGraphicFramePr>
        <p:xfrm>
          <a:off x="439735" y="3810000"/>
          <a:ext cx="23258465" cy="2613340"/>
        </p:xfrm>
        <a:graphic>
          <a:graphicData uri="http://schemas.openxmlformats.org/drawingml/2006/table">
            <a:tbl>
              <a:tblPr>
                <a:effectLst>
                  <a:outerShdw blurRad="50800" dist="50800" dir="5400000" algn="ctr" rotWithShape="0">
                    <a:schemeClr val="tx1"/>
                  </a:outerShdw>
                </a:effectLst>
              </a:tblPr>
              <a:tblGrid>
                <a:gridCol w="11379200">
                  <a:extLst>
                    <a:ext uri="{9D8B030D-6E8A-4147-A177-3AD203B41FA5}">
                      <a16:colId xmlns:a16="http://schemas.microsoft.com/office/drawing/2014/main" val="20000"/>
                    </a:ext>
                  </a:extLst>
                </a:gridCol>
                <a:gridCol w="11879265">
                  <a:extLst>
                    <a:ext uri="{9D8B030D-6E8A-4147-A177-3AD203B41FA5}">
                      <a16:colId xmlns:a16="http://schemas.microsoft.com/office/drawing/2014/main" val="20001"/>
                    </a:ext>
                  </a:extLst>
                </a:gridCol>
              </a:tblGrid>
              <a:tr h="990598">
                <a:tc>
                  <a:txBody>
                    <a:bodyPr/>
                    <a:lstStyle/>
                    <a:p>
                      <a:pPr marL="0" marR="0">
                        <a:lnSpc>
                          <a:spcPct val="115000"/>
                        </a:lnSpc>
                        <a:spcBef>
                          <a:spcPts val="0"/>
                        </a:spcBef>
                        <a:spcAft>
                          <a:spcPts val="0"/>
                        </a:spcAft>
                      </a:pPr>
                      <a:r>
                        <a:rPr lang="en-US" sz="3200" b="1" baseline="0" dirty="0" smtClean="0">
                          <a:latin typeface="Calibri"/>
                          <a:ea typeface="Calibri"/>
                          <a:cs typeface="Times New Roman"/>
                        </a:rPr>
                        <a:t>APPROACHABLE is</a:t>
                      </a:r>
                      <a:endParaRPr lang="en-US" sz="3200" baseline="0" dirty="0">
                        <a:latin typeface="Calibri"/>
                        <a:ea typeface="Calibri"/>
                        <a:cs typeface="Times New Roman"/>
                      </a:endParaRPr>
                    </a:p>
                  </a:txBody>
                  <a:tcPr marL="140421" marR="140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flip="none" rotWithShape="1">
                      <a:gsLst>
                        <a:gs pos="0">
                          <a:schemeClr val="accent3">
                            <a:tint val="66000"/>
                            <a:satMod val="160000"/>
                          </a:schemeClr>
                        </a:gs>
                        <a:gs pos="50000">
                          <a:schemeClr val="accent3">
                            <a:tint val="44500"/>
                            <a:satMod val="160000"/>
                          </a:schemeClr>
                        </a:gs>
                        <a:gs pos="100000">
                          <a:schemeClr val="accent3">
                            <a:tint val="23500"/>
                            <a:satMod val="160000"/>
                          </a:schemeClr>
                        </a:gs>
                      </a:gsLst>
                      <a:path path="circle">
                        <a:fillToRect l="50000" t="50000" r="50000" b="50000"/>
                      </a:path>
                      <a:tileRect/>
                    </a:gradFill>
                  </a:tcPr>
                </a:tc>
                <a:tc>
                  <a:txBody>
                    <a:bodyPr/>
                    <a:lstStyle/>
                    <a:p>
                      <a:pPr marL="0" marR="0">
                        <a:lnSpc>
                          <a:spcPct val="115000"/>
                        </a:lnSpc>
                        <a:spcBef>
                          <a:spcPts val="0"/>
                        </a:spcBef>
                        <a:spcAft>
                          <a:spcPts val="0"/>
                        </a:spcAft>
                      </a:pPr>
                      <a:r>
                        <a:rPr lang="en-US" sz="3200" b="1" baseline="0" dirty="0" smtClean="0">
                          <a:latin typeface="Calibri"/>
                          <a:ea typeface="Calibri"/>
                          <a:cs typeface="Times New Roman"/>
                        </a:rPr>
                        <a:t>APPROACHABLE </a:t>
                      </a:r>
                      <a:r>
                        <a:rPr lang="en-US" sz="3200" b="1" baseline="0" dirty="0">
                          <a:latin typeface="Calibri"/>
                          <a:ea typeface="Calibri"/>
                          <a:cs typeface="Times New Roman"/>
                        </a:rPr>
                        <a:t>is NOT</a:t>
                      </a:r>
                      <a:endParaRPr lang="en-US" sz="3200" baseline="0" dirty="0">
                        <a:latin typeface="Calibri"/>
                        <a:ea typeface="Calibri"/>
                        <a:cs typeface="Times New Roman"/>
                      </a:endParaRPr>
                    </a:p>
                  </a:txBody>
                  <a:tcPr marL="140421" marR="140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8100000" scaled="1"/>
                      <a:tileRect/>
                    </a:gradFill>
                  </a:tcPr>
                </a:tc>
                <a:extLst>
                  <a:ext uri="{0D108BD9-81ED-4DB2-BD59-A6C34878D82A}">
                    <a16:rowId xmlns:a16="http://schemas.microsoft.com/office/drawing/2014/main" val="10000"/>
                  </a:ext>
                </a:extLst>
              </a:tr>
              <a:tr h="1622742">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2800" dirty="0" smtClean="0">
                          <a:solidFill>
                            <a:srgbClr val="262626"/>
                          </a:solidFill>
                          <a:latin typeface="+mn-lt"/>
                          <a:ea typeface="Calibri"/>
                          <a:cs typeface="Times New Roman"/>
                        </a:rPr>
                        <a:t>Here’s how it works. Don’t worry—we’ll guide you every step of the way.</a:t>
                      </a:r>
                      <a:endParaRPr lang="en-US" sz="2800" dirty="0" smtClean="0">
                        <a:latin typeface="+mn-lt"/>
                        <a:ea typeface="Calibri"/>
                        <a:cs typeface="Times New Roman"/>
                      </a:endParaRPr>
                    </a:p>
                    <a:p>
                      <a:pPr marL="0" marR="0">
                        <a:lnSpc>
                          <a:spcPct val="115000"/>
                        </a:lnSpc>
                        <a:spcBef>
                          <a:spcPts val="0"/>
                        </a:spcBef>
                        <a:spcAft>
                          <a:spcPts val="0"/>
                        </a:spcAft>
                      </a:pPr>
                      <a:endParaRPr lang="en-US" sz="2800" baseline="0" dirty="0">
                        <a:solidFill>
                          <a:schemeClr val="tx1">
                            <a:lumMod val="85000"/>
                            <a:lumOff val="15000"/>
                          </a:schemeClr>
                        </a:solidFill>
                        <a:latin typeface="Calibri"/>
                        <a:ea typeface="Calibri"/>
                        <a:cs typeface="Times New Roman"/>
                      </a:endParaRPr>
                    </a:p>
                  </a:txBody>
                  <a:tcPr marL="140421" marR="140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flip="none" rotWithShape="1">
                      <a:gsLst>
                        <a:gs pos="0">
                          <a:schemeClr val="accent3">
                            <a:tint val="66000"/>
                            <a:satMod val="160000"/>
                          </a:schemeClr>
                        </a:gs>
                        <a:gs pos="50000">
                          <a:schemeClr val="accent3">
                            <a:tint val="44500"/>
                            <a:satMod val="160000"/>
                          </a:schemeClr>
                        </a:gs>
                        <a:gs pos="100000">
                          <a:schemeClr val="accent3">
                            <a:tint val="23500"/>
                            <a:satMod val="160000"/>
                          </a:schemeClr>
                        </a:gs>
                      </a:gsLst>
                      <a:path path="circle">
                        <a:fillToRect l="50000" t="50000" r="50000" b="50000"/>
                      </a:path>
                      <a:tileRect/>
                    </a:gradFill>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2800" dirty="0" smtClean="0">
                          <a:solidFill>
                            <a:srgbClr val="262626"/>
                          </a:solidFill>
                          <a:latin typeface="+mn-lt"/>
                          <a:ea typeface="Calibri"/>
                          <a:cs typeface="Times New Roman"/>
                        </a:rPr>
                        <a:t>You shouldn’t have bought an item from a seller with less than 100 feedback.  You can only return an item if the seller lets you.</a:t>
                      </a:r>
                      <a:endParaRPr lang="en-US" sz="2800" dirty="0" smtClean="0">
                        <a:latin typeface="+mn-lt"/>
                        <a:ea typeface="Calibri"/>
                        <a:cs typeface="Times New Roman"/>
                      </a:endParaRPr>
                    </a:p>
                  </a:txBody>
                  <a:tcPr marL="140421" marR="140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8100000" scaled="1"/>
                      <a:tileRect/>
                    </a:gradFill>
                  </a:tcPr>
                </a:tc>
                <a:extLst>
                  <a:ext uri="{0D108BD9-81ED-4DB2-BD59-A6C34878D82A}">
                    <a16:rowId xmlns:a16="http://schemas.microsoft.com/office/drawing/2014/main" val="10001"/>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2696573469"/>
              </p:ext>
            </p:extLst>
          </p:nvPr>
        </p:nvGraphicFramePr>
        <p:xfrm>
          <a:off x="430210" y="6115050"/>
          <a:ext cx="23215600" cy="2367534"/>
        </p:xfrm>
        <a:graphic>
          <a:graphicData uri="http://schemas.openxmlformats.org/drawingml/2006/table">
            <a:tbl>
              <a:tblPr>
                <a:effectLst>
                  <a:outerShdw blurRad="50800" dist="50800" dir="5400000" algn="ctr" rotWithShape="0">
                    <a:schemeClr val="tx1"/>
                  </a:outerShdw>
                </a:effectLst>
              </a:tblPr>
              <a:tblGrid>
                <a:gridCol w="11394811">
                  <a:extLst>
                    <a:ext uri="{9D8B030D-6E8A-4147-A177-3AD203B41FA5}">
                      <a16:colId xmlns:a16="http://schemas.microsoft.com/office/drawing/2014/main" val="20000"/>
                    </a:ext>
                  </a:extLst>
                </a:gridCol>
                <a:gridCol w="11820789">
                  <a:extLst>
                    <a:ext uri="{9D8B030D-6E8A-4147-A177-3AD203B41FA5}">
                      <a16:colId xmlns:a16="http://schemas.microsoft.com/office/drawing/2014/main" val="20001"/>
                    </a:ext>
                  </a:extLst>
                </a:gridCol>
              </a:tblGrid>
              <a:tr h="895350">
                <a:tc>
                  <a:txBody>
                    <a:bodyPr/>
                    <a:lstStyle/>
                    <a:p>
                      <a:pPr marL="0" marR="0">
                        <a:lnSpc>
                          <a:spcPct val="115000"/>
                        </a:lnSpc>
                        <a:spcBef>
                          <a:spcPts val="0"/>
                        </a:spcBef>
                        <a:spcAft>
                          <a:spcPts val="0"/>
                        </a:spcAft>
                      </a:pPr>
                      <a:r>
                        <a:rPr lang="en-US" sz="3200" b="1" baseline="0" dirty="0" smtClean="0">
                          <a:latin typeface="Calibri"/>
                          <a:ea typeface="Calibri"/>
                          <a:cs typeface="Times New Roman"/>
                        </a:rPr>
                        <a:t>HUMAN is</a:t>
                      </a:r>
                      <a:endParaRPr lang="en-US" sz="3200" baseline="0" dirty="0">
                        <a:latin typeface="Calibri"/>
                        <a:ea typeface="Calibri"/>
                        <a:cs typeface="Times New Roman"/>
                      </a:endParaRPr>
                    </a:p>
                  </a:txBody>
                  <a:tcPr marL="140421" marR="140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flip="none" rotWithShape="1">
                      <a:gsLst>
                        <a:gs pos="0">
                          <a:schemeClr val="accent3">
                            <a:tint val="66000"/>
                            <a:satMod val="160000"/>
                          </a:schemeClr>
                        </a:gs>
                        <a:gs pos="50000">
                          <a:schemeClr val="accent3">
                            <a:tint val="44500"/>
                            <a:satMod val="160000"/>
                          </a:schemeClr>
                        </a:gs>
                        <a:gs pos="100000">
                          <a:schemeClr val="accent3">
                            <a:tint val="23500"/>
                            <a:satMod val="160000"/>
                          </a:schemeClr>
                        </a:gs>
                      </a:gsLst>
                      <a:path path="circle">
                        <a:fillToRect l="50000" t="50000" r="50000" b="50000"/>
                      </a:path>
                      <a:tileRect/>
                    </a:gradFill>
                  </a:tcPr>
                </a:tc>
                <a:tc>
                  <a:txBody>
                    <a:bodyPr/>
                    <a:lstStyle/>
                    <a:p>
                      <a:pPr marL="0" marR="0">
                        <a:lnSpc>
                          <a:spcPct val="115000"/>
                        </a:lnSpc>
                        <a:spcBef>
                          <a:spcPts val="0"/>
                        </a:spcBef>
                        <a:spcAft>
                          <a:spcPts val="0"/>
                        </a:spcAft>
                      </a:pPr>
                      <a:r>
                        <a:rPr lang="en-US" sz="3200" b="1" baseline="0" dirty="0" smtClean="0">
                          <a:latin typeface="Calibri"/>
                          <a:ea typeface="Calibri"/>
                          <a:cs typeface="Times New Roman"/>
                        </a:rPr>
                        <a:t>HUMAN is </a:t>
                      </a:r>
                      <a:r>
                        <a:rPr lang="en-US" sz="3200" b="1" baseline="0" dirty="0">
                          <a:latin typeface="Calibri"/>
                          <a:ea typeface="Calibri"/>
                          <a:cs typeface="Times New Roman"/>
                        </a:rPr>
                        <a:t>NOT</a:t>
                      </a:r>
                      <a:endParaRPr lang="en-US" sz="3200" baseline="0" dirty="0">
                        <a:latin typeface="Calibri"/>
                        <a:ea typeface="Calibri"/>
                        <a:cs typeface="Times New Roman"/>
                      </a:endParaRPr>
                    </a:p>
                  </a:txBody>
                  <a:tcPr marL="140421" marR="140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8100000" scaled="1"/>
                      <a:tileRect/>
                    </a:gradFill>
                  </a:tcPr>
                </a:tc>
                <a:extLst>
                  <a:ext uri="{0D108BD9-81ED-4DB2-BD59-A6C34878D82A}">
                    <a16:rowId xmlns:a16="http://schemas.microsoft.com/office/drawing/2014/main" val="10000"/>
                  </a:ext>
                </a:extLst>
              </a:tr>
              <a:tr h="1472184">
                <a:tc>
                  <a:txBody>
                    <a:bodyPr/>
                    <a:lstStyle/>
                    <a:p>
                      <a:pPr marL="0" marR="0">
                        <a:lnSpc>
                          <a:spcPct val="115000"/>
                        </a:lnSpc>
                        <a:spcBef>
                          <a:spcPts val="0"/>
                        </a:spcBef>
                        <a:spcAft>
                          <a:spcPts val="0"/>
                        </a:spcAft>
                      </a:pPr>
                      <a:r>
                        <a:rPr lang="en-US" sz="2800" dirty="0" smtClean="0">
                          <a:latin typeface="+mn-lt"/>
                          <a:ea typeface="Calibri"/>
                          <a:cs typeface="Times New Roman"/>
                        </a:rPr>
                        <a:t>Oops!</a:t>
                      </a:r>
                      <a:r>
                        <a:rPr lang="en-US" sz="2800" baseline="0" dirty="0" smtClean="0">
                          <a:latin typeface="+mn-lt"/>
                          <a:ea typeface="Calibri"/>
                          <a:cs typeface="Times New Roman"/>
                        </a:rPr>
                        <a:t> Did you forget to pay for your Gucci wallet? We understand you</a:t>
                      </a:r>
                      <a:r>
                        <a:rPr lang="en-US" sz="2800" baseline="0" dirty="0" smtClean="0">
                          <a:solidFill>
                            <a:schemeClr val="tx1">
                              <a:lumMod val="85000"/>
                              <a:lumOff val="15000"/>
                            </a:schemeClr>
                          </a:solidFill>
                          <a:latin typeface="+mn-lt"/>
                          <a:ea typeface="Calibri"/>
                          <a:cs typeface="Times New Roman"/>
                        </a:rPr>
                        <a:t>’re probably busy, but the seller can’t send it to you until you pay. And we don’t want that to happen. Pay today so you can get it soon.</a:t>
                      </a:r>
                      <a:endParaRPr lang="en-US" sz="2800" baseline="0" dirty="0" smtClean="0">
                        <a:latin typeface="+mn-lt"/>
                        <a:ea typeface="Calibri"/>
                        <a:cs typeface="Times New Roman"/>
                      </a:endParaRPr>
                    </a:p>
                  </a:txBody>
                  <a:tcPr marL="140421" marR="140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flip="none" rotWithShape="1">
                      <a:gsLst>
                        <a:gs pos="0">
                          <a:schemeClr val="accent3">
                            <a:tint val="66000"/>
                            <a:satMod val="160000"/>
                          </a:schemeClr>
                        </a:gs>
                        <a:gs pos="50000">
                          <a:schemeClr val="accent3">
                            <a:tint val="44500"/>
                            <a:satMod val="160000"/>
                          </a:schemeClr>
                        </a:gs>
                        <a:gs pos="100000">
                          <a:schemeClr val="accent3">
                            <a:tint val="23500"/>
                            <a:satMod val="160000"/>
                          </a:schemeClr>
                        </a:gs>
                      </a:gsLst>
                      <a:path path="circle">
                        <a:fillToRect l="50000" t="50000" r="50000" b="50000"/>
                      </a:path>
                      <a:tileRect/>
                    </a:gradFill>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2800" dirty="0" smtClean="0">
                          <a:latin typeface="+mn-lt"/>
                          <a:ea typeface="Calibri"/>
                          <a:cs typeface="Times New Roman"/>
                        </a:rPr>
                        <a:t>Warning: eBay</a:t>
                      </a:r>
                      <a:r>
                        <a:rPr lang="en-US" sz="2800" baseline="0" dirty="0" smtClean="0">
                          <a:latin typeface="+mn-lt"/>
                          <a:ea typeface="Calibri"/>
                          <a:cs typeface="Times New Roman"/>
                        </a:rPr>
                        <a:t> requires that buyers remit payment for items within 48 hours of purchase. Failure to pay may result in an account suspension.</a:t>
                      </a:r>
                      <a:endParaRPr lang="en-US" sz="2800" dirty="0" smtClean="0">
                        <a:latin typeface="+mn-lt"/>
                        <a:ea typeface="Calibri"/>
                        <a:cs typeface="Times New Roman"/>
                      </a:endParaRPr>
                    </a:p>
                  </a:txBody>
                  <a:tcPr marL="140421" marR="140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8100000" scaled="1"/>
                      <a:tileRect/>
                    </a:gradFill>
                  </a:tcPr>
                </a:tc>
                <a:extLst>
                  <a:ext uri="{0D108BD9-81ED-4DB2-BD59-A6C34878D82A}">
                    <a16:rowId xmlns:a16="http://schemas.microsoft.com/office/drawing/2014/main" val="10001"/>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579124955"/>
              </p:ext>
            </p:extLst>
          </p:nvPr>
        </p:nvGraphicFramePr>
        <p:xfrm>
          <a:off x="406400" y="8458200"/>
          <a:ext cx="23291800" cy="2752344"/>
        </p:xfrm>
        <a:graphic>
          <a:graphicData uri="http://schemas.openxmlformats.org/drawingml/2006/table">
            <a:tbl>
              <a:tblPr>
                <a:effectLst>
                  <a:outerShdw blurRad="50800" dist="50800" dir="5400000" algn="ctr" rotWithShape="0">
                    <a:schemeClr val="tx1"/>
                  </a:outerShdw>
                </a:effectLst>
              </a:tblPr>
              <a:tblGrid>
                <a:gridCol w="11328400">
                  <a:extLst>
                    <a:ext uri="{9D8B030D-6E8A-4147-A177-3AD203B41FA5}">
                      <a16:colId xmlns:a16="http://schemas.microsoft.com/office/drawing/2014/main" val="20000"/>
                    </a:ext>
                  </a:extLst>
                </a:gridCol>
                <a:gridCol w="11963400">
                  <a:extLst>
                    <a:ext uri="{9D8B030D-6E8A-4147-A177-3AD203B41FA5}">
                      <a16:colId xmlns:a16="http://schemas.microsoft.com/office/drawing/2014/main" val="20001"/>
                    </a:ext>
                  </a:extLst>
                </a:gridCol>
              </a:tblGrid>
              <a:tr h="789432">
                <a:tc>
                  <a:txBody>
                    <a:bodyPr/>
                    <a:lstStyle/>
                    <a:p>
                      <a:pPr marL="0" marR="0">
                        <a:lnSpc>
                          <a:spcPct val="115000"/>
                        </a:lnSpc>
                        <a:spcBef>
                          <a:spcPts val="0"/>
                        </a:spcBef>
                        <a:spcAft>
                          <a:spcPts val="0"/>
                        </a:spcAft>
                      </a:pPr>
                      <a:r>
                        <a:rPr lang="en-US" sz="3200" b="1" baseline="0" dirty="0" smtClean="0">
                          <a:latin typeface="Calibri"/>
                          <a:ea typeface="Calibri"/>
                          <a:cs typeface="Times New Roman"/>
                        </a:rPr>
                        <a:t>SMART is</a:t>
                      </a:r>
                      <a:endParaRPr lang="en-US" sz="3200" baseline="0" dirty="0">
                        <a:latin typeface="Calibri"/>
                        <a:ea typeface="Calibri"/>
                        <a:cs typeface="Times New Roman"/>
                      </a:endParaRPr>
                    </a:p>
                  </a:txBody>
                  <a:tcPr marL="140421" marR="140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flip="none" rotWithShape="1">
                      <a:gsLst>
                        <a:gs pos="0">
                          <a:schemeClr val="accent3">
                            <a:tint val="66000"/>
                            <a:satMod val="160000"/>
                          </a:schemeClr>
                        </a:gs>
                        <a:gs pos="50000">
                          <a:schemeClr val="accent3">
                            <a:tint val="44500"/>
                            <a:satMod val="160000"/>
                          </a:schemeClr>
                        </a:gs>
                        <a:gs pos="100000">
                          <a:schemeClr val="accent3">
                            <a:tint val="23500"/>
                            <a:satMod val="160000"/>
                          </a:schemeClr>
                        </a:gs>
                      </a:gsLst>
                      <a:path path="circle">
                        <a:fillToRect l="50000" t="50000" r="50000" b="50000"/>
                      </a:path>
                      <a:tileRect/>
                    </a:gradFill>
                  </a:tcPr>
                </a:tc>
                <a:tc>
                  <a:txBody>
                    <a:bodyPr/>
                    <a:lstStyle/>
                    <a:p>
                      <a:pPr marL="0" marR="0">
                        <a:lnSpc>
                          <a:spcPct val="115000"/>
                        </a:lnSpc>
                        <a:spcBef>
                          <a:spcPts val="0"/>
                        </a:spcBef>
                        <a:spcAft>
                          <a:spcPts val="0"/>
                        </a:spcAft>
                      </a:pPr>
                      <a:r>
                        <a:rPr lang="en-US" sz="3200" b="1" baseline="0" dirty="0" smtClean="0">
                          <a:latin typeface="Calibri"/>
                          <a:ea typeface="Calibri"/>
                          <a:cs typeface="Times New Roman"/>
                        </a:rPr>
                        <a:t>SMART is </a:t>
                      </a:r>
                      <a:r>
                        <a:rPr lang="en-US" sz="3200" b="1" baseline="0" dirty="0">
                          <a:latin typeface="Calibri"/>
                          <a:ea typeface="Calibri"/>
                          <a:cs typeface="Times New Roman"/>
                        </a:rPr>
                        <a:t>NOT</a:t>
                      </a:r>
                      <a:endParaRPr lang="en-US" sz="3200" baseline="0" dirty="0">
                        <a:latin typeface="Calibri"/>
                        <a:ea typeface="Calibri"/>
                        <a:cs typeface="Times New Roman"/>
                      </a:endParaRPr>
                    </a:p>
                  </a:txBody>
                  <a:tcPr marL="140421" marR="140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8100000" scaled="1"/>
                      <a:tileRect/>
                    </a:gradFill>
                  </a:tcPr>
                </a:tc>
                <a:extLst>
                  <a:ext uri="{0D108BD9-81ED-4DB2-BD59-A6C34878D82A}">
                    <a16:rowId xmlns:a16="http://schemas.microsoft.com/office/drawing/2014/main" val="10000"/>
                  </a:ext>
                </a:extLst>
              </a:tr>
              <a:tr h="1962912">
                <a:tc>
                  <a:txBody>
                    <a:bodyPr/>
                    <a:lstStyle/>
                    <a:p>
                      <a:pPr marL="0" marR="0">
                        <a:lnSpc>
                          <a:spcPct val="115000"/>
                        </a:lnSpc>
                        <a:spcBef>
                          <a:spcPts val="0"/>
                        </a:spcBef>
                        <a:spcAft>
                          <a:spcPts val="0"/>
                        </a:spcAft>
                      </a:pPr>
                      <a:r>
                        <a:rPr lang="en-US" sz="2800" dirty="0" smtClean="0">
                          <a:latin typeface="+mn-lt"/>
                          <a:ea typeface="Calibri"/>
                          <a:cs typeface="Times New Roman"/>
                        </a:rPr>
                        <a:t>Purchase not perfect? Getting a refund is a simple. Here’s what you need to do:</a:t>
                      </a:r>
                    </a:p>
                    <a:p>
                      <a:pPr marL="0" marR="0">
                        <a:lnSpc>
                          <a:spcPct val="115000"/>
                        </a:lnSpc>
                        <a:spcBef>
                          <a:spcPts val="0"/>
                        </a:spcBef>
                        <a:spcAft>
                          <a:spcPts val="0"/>
                        </a:spcAft>
                      </a:pPr>
                      <a:r>
                        <a:rPr lang="en-US" sz="2800" dirty="0" smtClean="0">
                          <a:latin typeface="+mn-lt"/>
                          <a:ea typeface="Calibri"/>
                          <a:cs typeface="Times New Roman"/>
                        </a:rPr>
                        <a:t>1- Send</a:t>
                      </a:r>
                      <a:r>
                        <a:rPr lang="en-US" sz="2800" baseline="0" dirty="0" smtClean="0">
                          <a:latin typeface="+mn-lt"/>
                          <a:ea typeface="Calibri"/>
                          <a:cs typeface="Times New Roman"/>
                        </a:rPr>
                        <a:t> it</a:t>
                      </a:r>
                      <a:r>
                        <a:rPr lang="en-US" sz="2800" dirty="0" smtClean="0">
                          <a:latin typeface="+mn-lt"/>
                          <a:ea typeface="Calibri"/>
                          <a:cs typeface="Times New Roman"/>
                        </a:rPr>
                        <a:t> back</a:t>
                      </a:r>
                      <a:r>
                        <a:rPr lang="en-US" sz="2800" baseline="0" dirty="0" smtClean="0">
                          <a:latin typeface="+mn-lt"/>
                          <a:ea typeface="Calibri"/>
                          <a:cs typeface="Times New Roman"/>
                        </a:rPr>
                        <a:t> to</a:t>
                      </a:r>
                      <a:r>
                        <a:rPr lang="en-US" sz="2800" dirty="0" smtClean="0">
                          <a:latin typeface="+mn-lt"/>
                          <a:ea typeface="Calibri"/>
                          <a:cs typeface="Times New Roman"/>
                        </a:rPr>
                        <a:t> &lt;seller</a:t>
                      </a:r>
                      <a:r>
                        <a:rPr lang="en-US" sz="2800" baseline="0" dirty="0" smtClean="0">
                          <a:latin typeface="+mn-lt"/>
                          <a:ea typeface="Calibri"/>
                          <a:cs typeface="Times New Roman"/>
                        </a:rPr>
                        <a:t> name&gt; </a:t>
                      </a:r>
                      <a:r>
                        <a:rPr lang="en-US" sz="2800" dirty="0" smtClean="0">
                          <a:latin typeface="+mn-lt"/>
                          <a:ea typeface="Calibri"/>
                          <a:cs typeface="Times New Roman"/>
                        </a:rPr>
                        <a:t> with our </a:t>
                      </a:r>
                      <a:r>
                        <a:rPr lang="en-US" sz="2800" b="1" dirty="0" smtClean="0">
                          <a:latin typeface="+mn-lt"/>
                          <a:ea typeface="Calibri"/>
                          <a:cs typeface="Times New Roman"/>
                        </a:rPr>
                        <a:t>easy return label</a:t>
                      </a:r>
                    </a:p>
                    <a:p>
                      <a:pPr marL="0" marR="0">
                        <a:lnSpc>
                          <a:spcPct val="115000"/>
                        </a:lnSpc>
                        <a:spcBef>
                          <a:spcPts val="0"/>
                        </a:spcBef>
                        <a:spcAft>
                          <a:spcPts val="0"/>
                        </a:spcAft>
                      </a:pPr>
                      <a:r>
                        <a:rPr lang="en-US" sz="2800" dirty="0" smtClean="0">
                          <a:latin typeface="+mn-lt"/>
                          <a:ea typeface="Calibri"/>
                          <a:cs typeface="Times New Roman"/>
                        </a:rPr>
                        <a:t>2- Get money in your PayPal account</a:t>
                      </a:r>
                    </a:p>
                  </a:txBody>
                  <a:tcPr marL="140421" marR="140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flip="none" rotWithShape="1">
                      <a:gsLst>
                        <a:gs pos="0">
                          <a:schemeClr val="accent3">
                            <a:tint val="66000"/>
                            <a:satMod val="160000"/>
                          </a:schemeClr>
                        </a:gs>
                        <a:gs pos="50000">
                          <a:schemeClr val="accent3">
                            <a:tint val="44500"/>
                            <a:satMod val="160000"/>
                          </a:schemeClr>
                        </a:gs>
                        <a:gs pos="100000">
                          <a:schemeClr val="accent3">
                            <a:tint val="23500"/>
                            <a:satMod val="160000"/>
                          </a:schemeClr>
                        </a:gs>
                      </a:gsLst>
                      <a:path path="circle">
                        <a:fillToRect l="50000" t="50000" r="50000" b="50000"/>
                      </a:path>
                      <a:tileRect/>
                    </a:gradFill>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2800" dirty="0" smtClean="0">
                          <a:latin typeface="+mn-lt"/>
                          <a:ea typeface="Calibri"/>
                          <a:cs typeface="Times New Roman"/>
                        </a:rPr>
                        <a:t>Dear valued member,</a:t>
                      </a:r>
                    </a:p>
                    <a:p>
                      <a:pPr marL="0" marR="0" indent="0" algn="l" defTabSz="914400" rtl="0" eaLnBrk="1" fontAlgn="auto" latinLnBrk="0" hangingPunct="1">
                        <a:lnSpc>
                          <a:spcPct val="115000"/>
                        </a:lnSpc>
                        <a:spcBef>
                          <a:spcPts val="0"/>
                        </a:spcBef>
                        <a:spcAft>
                          <a:spcPts val="0"/>
                        </a:spcAft>
                        <a:buClrTx/>
                        <a:buSzTx/>
                        <a:buFontTx/>
                        <a:buNone/>
                        <a:tabLst/>
                        <a:defRPr/>
                      </a:pPr>
                      <a:r>
                        <a:rPr lang="en-US" sz="2800" dirty="0" smtClean="0">
                          <a:latin typeface="+mn-lt"/>
                          <a:ea typeface="Calibri"/>
                          <a:cs typeface="Times New Roman"/>
                        </a:rPr>
                        <a:t>Are you sure you want to return this item #2456759706? The</a:t>
                      </a:r>
                      <a:r>
                        <a:rPr lang="en-US" sz="2800" baseline="0" dirty="0" smtClean="0">
                          <a:latin typeface="+mn-lt"/>
                          <a:ea typeface="Calibri"/>
                          <a:cs typeface="Times New Roman"/>
                        </a:rPr>
                        <a:t> item must be returned to the seller before a refund can be issued to the buyer. </a:t>
                      </a:r>
                      <a:endParaRPr lang="en-US" sz="2800" dirty="0" smtClean="0">
                        <a:latin typeface="+mn-lt"/>
                        <a:ea typeface="Calibri"/>
                        <a:cs typeface="Times New Roman"/>
                      </a:endParaRPr>
                    </a:p>
                    <a:p>
                      <a:pPr marL="0" marR="0" indent="0" algn="l" defTabSz="914400" rtl="0" eaLnBrk="1" fontAlgn="auto" latinLnBrk="0" hangingPunct="1">
                        <a:lnSpc>
                          <a:spcPct val="115000"/>
                        </a:lnSpc>
                        <a:spcBef>
                          <a:spcPts val="0"/>
                        </a:spcBef>
                        <a:spcAft>
                          <a:spcPts val="0"/>
                        </a:spcAft>
                        <a:buClrTx/>
                        <a:buSzTx/>
                        <a:buFontTx/>
                        <a:buNone/>
                        <a:tabLst/>
                        <a:defRPr/>
                      </a:pPr>
                      <a:endParaRPr lang="en-US" sz="2800" dirty="0" smtClean="0">
                        <a:latin typeface="+mn-lt"/>
                        <a:ea typeface="Calibri"/>
                        <a:cs typeface="Times New Roman"/>
                      </a:endParaRPr>
                    </a:p>
                  </a:txBody>
                  <a:tcPr marL="140421" marR="140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8100000" scaled="1"/>
                      <a:tileRect/>
                    </a:gradFill>
                  </a:tcPr>
                </a:tc>
                <a:extLst>
                  <a:ext uri="{0D108BD9-81ED-4DB2-BD59-A6C34878D82A}">
                    <a16:rowId xmlns:a16="http://schemas.microsoft.com/office/drawing/2014/main" val="10001"/>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3034409133"/>
              </p:ext>
            </p:extLst>
          </p:nvPr>
        </p:nvGraphicFramePr>
        <p:xfrm>
          <a:off x="406400" y="11277600"/>
          <a:ext cx="23164800" cy="2188084"/>
        </p:xfrm>
        <a:graphic>
          <a:graphicData uri="http://schemas.openxmlformats.org/drawingml/2006/table">
            <a:tbl>
              <a:tblPr>
                <a:effectLst>
                  <a:outerShdw blurRad="50800" dist="50800" dir="5400000" algn="ctr" rotWithShape="0">
                    <a:schemeClr val="tx1"/>
                  </a:outerShdw>
                </a:effectLst>
              </a:tblPr>
              <a:tblGrid>
                <a:gridCol w="11369877">
                  <a:extLst>
                    <a:ext uri="{9D8B030D-6E8A-4147-A177-3AD203B41FA5}">
                      <a16:colId xmlns:a16="http://schemas.microsoft.com/office/drawing/2014/main" val="20000"/>
                    </a:ext>
                  </a:extLst>
                </a:gridCol>
                <a:gridCol w="11794923">
                  <a:extLst>
                    <a:ext uri="{9D8B030D-6E8A-4147-A177-3AD203B41FA5}">
                      <a16:colId xmlns:a16="http://schemas.microsoft.com/office/drawing/2014/main" val="20001"/>
                    </a:ext>
                  </a:extLst>
                </a:gridCol>
              </a:tblGrid>
              <a:tr h="560832">
                <a:tc>
                  <a:txBody>
                    <a:bodyPr/>
                    <a:lstStyle/>
                    <a:p>
                      <a:pPr marL="0" marR="0">
                        <a:lnSpc>
                          <a:spcPct val="115000"/>
                        </a:lnSpc>
                        <a:spcBef>
                          <a:spcPts val="0"/>
                        </a:spcBef>
                        <a:spcAft>
                          <a:spcPts val="0"/>
                        </a:spcAft>
                      </a:pPr>
                      <a:r>
                        <a:rPr lang="en-US" sz="3200" b="1" baseline="0" dirty="0" smtClean="0">
                          <a:latin typeface="Calibri"/>
                          <a:ea typeface="Calibri"/>
                          <a:cs typeface="Times New Roman"/>
                        </a:rPr>
                        <a:t>INSPIRING is</a:t>
                      </a:r>
                      <a:endParaRPr lang="en-US" sz="3200" baseline="0" dirty="0">
                        <a:latin typeface="Calibri"/>
                        <a:ea typeface="Calibri"/>
                        <a:cs typeface="Times New Roman"/>
                      </a:endParaRPr>
                    </a:p>
                  </a:txBody>
                  <a:tcPr marL="140421" marR="140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flip="none" rotWithShape="1">
                      <a:gsLst>
                        <a:gs pos="0">
                          <a:schemeClr val="accent3">
                            <a:tint val="66000"/>
                            <a:satMod val="160000"/>
                          </a:schemeClr>
                        </a:gs>
                        <a:gs pos="50000">
                          <a:schemeClr val="accent3">
                            <a:tint val="44500"/>
                            <a:satMod val="160000"/>
                          </a:schemeClr>
                        </a:gs>
                        <a:gs pos="100000">
                          <a:schemeClr val="accent3">
                            <a:tint val="23500"/>
                            <a:satMod val="160000"/>
                          </a:schemeClr>
                        </a:gs>
                      </a:gsLst>
                      <a:path path="circle">
                        <a:fillToRect l="50000" t="50000" r="50000" b="50000"/>
                      </a:path>
                      <a:tileRect/>
                    </a:gradFill>
                  </a:tcPr>
                </a:tc>
                <a:tc>
                  <a:txBody>
                    <a:bodyPr/>
                    <a:lstStyle/>
                    <a:p>
                      <a:pPr marL="0" marR="0">
                        <a:lnSpc>
                          <a:spcPct val="115000"/>
                        </a:lnSpc>
                        <a:spcBef>
                          <a:spcPts val="0"/>
                        </a:spcBef>
                        <a:spcAft>
                          <a:spcPts val="0"/>
                        </a:spcAft>
                      </a:pPr>
                      <a:r>
                        <a:rPr lang="en-US" sz="3200" b="1" baseline="0" dirty="0" smtClean="0">
                          <a:latin typeface="Calibri"/>
                          <a:ea typeface="Calibri"/>
                          <a:cs typeface="Times New Roman"/>
                        </a:rPr>
                        <a:t>INSPIRING is </a:t>
                      </a:r>
                      <a:r>
                        <a:rPr lang="en-US" sz="3200" b="1" baseline="0" dirty="0">
                          <a:latin typeface="Calibri"/>
                          <a:ea typeface="Calibri"/>
                          <a:cs typeface="Times New Roman"/>
                        </a:rPr>
                        <a:t>NOT</a:t>
                      </a:r>
                      <a:endParaRPr lang="en-US" sz="3200" baseline="0" dirty="0">
                        <a:latin typeface="Calibri"/>
                        <a:ea typeface="Calibri"/>
                        <a:cs typeface="Times New Roman"/>
                      </a:endParaRPr>
                    </a:p>
                  </a:txBody>
                  <a:tcPr marL="140421" marR="140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8100000" scaled="1"/>
                      <a:tileRect/>
                    </a:gradFill>
                  </a:tcPr>
                </a:tc>
                <a:extLst>
                  <a:ext uri="{0D108BD9-81ED-4DB2-BD59-A6C34878D82A}">
                    <a16:rowId xmlns:a16="http://schemas.microsoft.com/office/drawing/2014/main" val="10000"/>
                  </a:ext>
                </a:extLst>
              </a:tr>
              <a:tr h="1627252">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2800" dirty="0" smtClean="0">
                          <a:latin typeface="+mn-lt"/>
                          <a:ea typeface="Calibri"/>
                          <a:cs typeface="Times New Roman"/>
                        </a:rPr>
                        <a:t>What to know what’s hot for spring 2016? Let our style director point you to the trends that everyone will be wearing this season.</a:t>
                      </a:r>
                    </a:p>
                    <a:p>
                      <a:pPr marL="0" marR="0" indent="0" algn="l" defTabSz="914400" rtl="0" eaLnBrk="1" fontAlgn="auto" latinLnBrk="0" hangingPunct="1">
                        <a:lnSpc>
                          <a:spcPct val="115000"/>
                        </a:lnSpc>
                        <a:spcBef>
                          <a:spcPts val="0"/>
                        </a:spcBef>
                        <a:spcAft>
                          <a:spcPts val="0"/>
                        </a:spcAft>
                        <a:buClrTx/>
                        <a:buSzTx/>
                        <a:buFontTx/>
                        <a:buNone/>
                        <a:tabLst/>
                        <a:defRPr/>
                      </a:pPr>
                      <a:r>
                        <a:rPr lang="en-US" sz="2800" dirty="0" smtClean="0">
                          <a:latin typeface="+mn-lt"/>
                          <a:ea typeface="Calibri"/>
                          <a:cs typeface="Times New Roman"/>
                        </a:rPr>
                        <a:t>Love Prada shoes? Into Chanel handbags?</a:t>
                      </a:r>
                      <a:r>
                        <a:rPr lang="en-US" sz="2800" baseline="0" dirty="0" smtClean="0">
                          <a:latin typeface="+mn-lt"/>
                          <a:ea typeface="Calibri"/>
                          <a:cs typeface="Times New Roman"/>
                        </a:rPr>
                        <a:t> Yeah, we have those.</a:t>
                      </a:r>
                      <a:endParaRPr lang="en-US" sz="2800" dirty="0" smtClean="0">
                        <a:latin typeface="+mn-lt"/>
                        <a:ea typeface="Calibri"/>
                        <a:cs typeface="Times New Roman"/>
                      </a:endParaRPr>
                    </a:p>
                  </a:txBody>
                  <a:tcPr marL="140421" marR="140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flip="none" rotWithShape="1">
                      <a:gsLst>
                        <a:gs pos="0">
                          <a:schemeClr val="accent3">
                            <a:tint val="66000"/>
                            <a:satMod val="160000"/>
                          </a:schemeClr>
                        </a:gs>
                        <a:gs pos="50000">
                          <a:schemeClr val="accent3">
                            <a:tint val="44500"/>
                            <a:satMod val="160000"/>
                          </a:schemeClr>
                        </a:gs>
                        <a:gs pos="100000">
                          <a:schemeClr val="accent3">
                            <a:tint val="23500"/>
                            <a:satMod val="160000"/>
                          </a:schemeClr>
                        </a:gs>
                      </a:gsLst>
                      <a:path path="circle">
                        <a:fillToRect l="50000" t="50000" r="50000" b="50000"/>
                      </a:path>
                      <a:tileRect/>
                    </a:gradFill>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2800" dirty="0" smtClean="0">
                          <a:latin typeface="+mn-lt"/>
                          <a:ea typeface="Calibri"/>
                          <a:cs typeface="Times New Roman"/>
                        </a:rPr>
                        <a:t>Buyers</a:t>
                      </a:r>
                      <a:r>
                        <a:rPr lang="en-US" sz="2800" baseline="0" dirty="0" smtClean="0">
                          <a:latin typeface="+mn-lt"/>
                          <a:ea typeface="Calibri"/>
                          <a:cs typeface="Times New Roman"/>
                        </a:rPr>
                        <a:t> can choose from more than 400 million items from a broad range of categories. </a:t>
                      </a:r>
                      <a:endParaRPr lang="en-US" sz="2800" dirty="0" smtClean="0">
                        <a:latin typeface="+mn-lt"/>
                        <a:ea typeface="Calibri"/>
                        <a:cs typeface="Times New Roman"/>
                      </a:endParaRPr>
                    </a:p>
                  </a:txBody>
                  <a:tcPr marL="140421" marR="140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8100000" scaled="1"/>
                      <a:tileRect/>
                    </a:gra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0216371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Shape 301"/>
          <p:cNvSpPr>
            <a:spLocks noGrp="1"/>
          </p:cNvSpPr>
          <p:nvPr>
            <p:ph type="title"/>
          </p:nvPr>
        </p:nvSpPr>
        <p:spPr>
          <a:prstGeom prst="rect">
            <a:avLst/>
          </a:prstGeom>
        </p:spPr>
        <p:txBody>
          <a:bodyPr/>
          <a:lstStyle>
            <a:lvl1pPr>
              <a:tabLst>
                <a:tab pos="1295400" algn="l"/>
              </a:tabLst>
              <a:defRPr sz="7500" b="1" spc="-375">
                <a:latin typeface="Helvetica Neue"/>
                <a:ea typeface="Helvetica Neue"/>
                <a:cs typeface="Helvetica Neue"/>
                <a:sym typeface="Helvetica Neue"/>
              </a:defRPr>
            </a:lvl1pPr>
          </a:lstStyle>
          <a:p>
            <a:pPr defTabSz="914400"/>
            <a:r>
              <a:rPr lang="en-US" dirty="0" smtClean="0"/>
              <a:t>Context is everything</a:t>
            </a:r>
            <a:endParaRPr dirty="0"/>
          </a:p>
        </p:txBody>
      </p:sp>
    </p:spTree>
    <p:extLst>
      <p:ext uri="{BB962C8B-B14F-4D97-AF65-F5344CB8AC3E}">
        <p14:creationId xmlns:p14="http://schemas.microsoft.com/office/powerpoint/2010/main" val="3862346115"/>
      </p:ext>
    </p:extLst>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Shape 301"/>
          <p:cNvSpPr>
            <a:spLocks noGrp="1"/>
          </p:cNvSpPr>
          <p:nvPr>
            <p:ph type="title"/>
          </p:nvPr>
        </p:nvSpPr>
        <p:spPr>
          <a:xfrm>
            <a:off x="1981200" y="2034152"/>
            <a:ext cx="18745200" cy="3094495"/>
          </a:xfrm>
          <a:prstGeom prst="rect">
            <a:avLst/>
          </a:prstGeom>
        </p:spPr>
        <p:txBody>
          <a:bodyPr>
            <a:normAutofit fontScale="90000"/>
          </a:bodyPr>
          <a:lstStyle>
            <a:lvl1pPr>
              <a:tabLst>
                <a:tab pos="1295400" algn="l"/>
              </a:tabLst>
              <a:defRPr sz="7500" b="1" spc="-375">
                <a:latin typeface="Helvetica Neue"/>
                <a:ea typeface="Helvetica Neue"/>
                <a:cs typeface="Helvetica Neue"/>
                <a:sym typeface="Helvetica Neue"/>
              </a:defRPr>
            </a:lvl1pPr>
          </a:lstStyle>
          <a:p>
            <a:pPr defTabSz="914400"/>
            <a:r>
              <a:rPr lang="en-US" dirty="0" smtClean="0"/>
              <a:t>To determine the appropriate tone of voice consider the reader’s emotional state.</a:t>
            </a:r>
            <a:br>
              <a:rPr lang="en-US" dirty="0" smtClean="0"/>
            </a:br>
            <a:r>
              <a:rPr lang="en-US" dirty="0" smtClean="0"/>
              <a:t/>
            </a:r>
            <a:br>
              <a:rPr lang="en-US" dirty="0" smtClean="0"/>
            </a:br>
            <a:endParaRPr dirty="0"/>
          </a:p>
        </p:txBody>
      </p:sp>
      <p:sp>
        <p:nvSpPr>
          <p:cNvPr id="3" name="Shape 301"/>
          <p:cNvSpPr txBox="1">
            <a:spLocks/>
          </p:cNvSpPr>
          <p:nvPr/>
        </p:nvSpPr>
        <p:spPr>
          <a:xfrm>
            <a:off x="1981200" y="3581400"/>
            <a:ext cx="20040600" cy="70866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fontScale="97500"/>
          </a:bodyPr>
          <a:lstStyle>
            <a:lvl1pPr marL="0" marR="0" indent="0" algn="ctr" defTabSz="825500" rtl="0" latinLnBrk="0">
              <a:lnSpc>
                <a:spcPct val="100000"/>
              </a:lnSpc>
              <a:spcBef>
                <a:spcPts val="0"/>
              </a:spcBef>
              <a:spcAft>
                <a:spcPts val="0"/>
              </a:spcAft>
              <a:buClrTx/>
              <a:buSzTx/>
              <a:buFontTx/>
              <a:buNone/>
              <a:tabLst>
                <a:tab pos="1295400" algn="l"/>
              </a:tabLst>
              <a:defRPr sz="7500" b="1" i="0" u="none" strike="noStrike" cap="none" spc="-375" baseline="0">
                <a:ln>
                  <a:noFill/>
                </a:ln>
                <a:solidFill>
                  <a:srgbClr val="000000"/>
                </a:solidFill>
                <a:uFillTx/>
                <a:latin typeface="Helvetica Neue"/>
                <a:ea typeface="Helvetica Neue"/>
                <a:cs typeface="Helvetica Neue"/>
                <a:sym typeface="Helvetica Neue"/>
              </a:defRPr>
            </a:lvl1pPr>
            <a:lvl2pPr marL="0" marR="0" indent="2286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2pPr>
            <a:lvl3pPr marL="0" marR="0" indent="4572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3pPr>
            <a:lvl4pPr marL="0" marR="0" indent="6858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4pPr>
            <a:lvl5pPr marL="0" marR="0" indent="9144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5pPr>
            <a:lvl6pPr marL="0" marR="0" indent="11430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6pPr>
            <a:lvl7pPr marL="0" marR="0" indent="13716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7pPr>
            <a:lvl8pPr marL="0" marR="0" indent="16002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8pPr>
            <a:lvl9pPr marL="0" marR="0" indent="18288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9pPr>
          </a:lstStyle>
          <a:p>
            <a:pPr marL="857250" indent="-857250" algn="l" defTabSz="914400" hangingPunct="1">
              <a:buFont typeface="Arial" panose="020B0604020202020204" pitchFamily="34" charset="0"/>
              <a:buChar char="•"/>
            </a:pPr>
            <a:r>
              <a:rPr lang="en-US" sz="6600" b="0" dirty="0" smtClean="0">
                <a:solidFill>
                  <a:schemeClr val="tx1">
                    <a:lumMod val="75000"/>
                    <a:lumOff val="25000"/>
                  </a:schemeClr>
                </a:solidFill>
              </a:rPr>
              <a:t>What situation is the reader in that triggered this email?</a:t>
            </a:r>
          </a:p>
          <a:p>
            <a:pPr marL="857250" indent="-857250" algn="l" defTabSz="914400" hangingPunct="1">
              <a:buFont typeface="Arial" panose="020B0604020202020204" pitchFamily="34" charset="0"/>
              <a:buChar char="•"/>
            </a:pPr>
            <a:r>
              <a:rPr lang="en-US" sz="6600" b="0" dirty="0" smtClean="0">
                <a:solidFill>
                  <a:schemeClr val="tx1">
                    <a:lumMod val="75000"/>
                    <a:lumOff val="25000"/>
                  </a:schemeClr>
                </a:solidFill>
              </a:rPr>
              <a:t>How does the reader likely feel when they receive this email? </a:t>
            </a:r>
          </a:p>
          <a:p>
            <a:pPr marL="857250" indent="-857250" algn="l" defTabSz="914400" hangingPunct="1">
              <a:buFont typeface="Arial" panose="020B0604020202020204" pitchFamily="34" charset="0"/>
              <a:buChar char="•"/>
            </a:pPr>
            <a:r>
              <a:rPr lang="en-US" sz="6600" b="0" dirty="0" smtClean="0">
                <a:solidFill>
                  <a:schemeClr val="tx1">
                    <a:lumMod val="75000"/>
                    <a:lumOff val="25000"/>
                  </a:schemeClr>
                </a:solidFill>
              </a:rPr>
              <a:t>How will this email make the reader feel afterwards?</a:t>
            </a:r>
            <a:endParaRPr lang="en-US" sz="6600" b="0" dirty="0">
              <a:solidFill>
                <a:schemeClr val="tx1">
                  <a:lumMod val="75000"/>
                  <a:lumOff val="25000"/>
                </a:schemeClr>
              </a:solidFill>
            </a:endParaRPr>
          </a:p>
        </p:txBody>
      </p:sp>
    </p:spTree>
    <p:extLst>
      <p:ext uri="{BB962C8B-B14F-4D97-AF65-F5344CB8AC3E}">
        <p14:creationId xmlns:p14="http://schemas.microsoft.com/office/powerpoint/2010/main" val="2611706087"/>
      </p:ext>
    </p:extLst>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Shape 301"/>
          <p:cNvSpPr>
            <a:spLocks noGrp="1"/>
          </p:cNvSpPr>
          <p:nvPr>
            <p:ph type="title"/>
          </p:nvPr>
        </p:nvSpPr>
        <p:spPr>
          <a:prstGeom prst="rect">
            <a:avLst/>
          </a:prstGeom>
        </p:spPr>
        <p:txBody>
          <a:bodyPr/>
          <a:lstStyle>
            <a:lvl1pPr>
              <a:tabLst>
                <a:tab pos="1295400" algn="l"/>
              </a:tabLst>
              <a:defRPr sz="7500" b="1" spc="-375">
                <a:latin typeface="Helvetica Neue"/>
                <a:ea typeface="Helvetica Neue"/>
                <a:cs typeface="Helvetica Neue"/>
                <a:sym typeface="Helvetica Neue"/>
              </a:defRPr>
            </a:lvl1pPr>
          </a:lstStyle>
          <a:p>
            <a:pPr defTabSz="914400"/>
            <a:r>
              <a:rPr lang="en-US" dirty="0" smtClean="0"/>
              <a:t>A few examples</a:t>
            </a:r>
            <a:endParaRPr dirty="0"/>
          </a:p>
        </p:txBody>
      </p:sp>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36439499"/>
              </p:ext>
            </p:extLst>
          </p:nvPr>
        </p:nvGraphicFramePr>
        <p:xfrm>
          <a:off x="1143000" y="914400"/>
          <a:ext cx="21717000" cy="12094236"/>
        </p:xfrm>
        <a:graphic>
          <a:graphicData uri="http://schemas.openxmlformats.org/drawingml/2006/table">
            <a:tbl>
              <a:tblPr firstRow="1" bandRow="1">
                <a:tableStyleId>{5940675A-B579-460E-94D1-54222C63F5DA}</a:tableStyleId>
              </a:tblPr>
              <a:tblGrid>
                <a:gridCol w="3886200">
                  <a:extLst>
                    <a:ext uri="{9D8B030D-6E8A-4147-A177-3AD203B41FA5}">
                      <a16:colId xmlns:a16="http://schemas.microsoft.com/office/drawing/2014/main" val="20000"/>
                    </a:ext>
                  </a:extLst>
                </a:gridCol>
                <a:gridCol w="3733800">
                  <a:extLst>
                    <a:ext uri="{9D8B030D-6E8A-4147-A177-3AD203B41FA5}">
                      <a16:colId xmlns:a16="http://schemas.microsoft.com/office/drawing/2014/main" val="20001"/>
                    </a:ext>
                  </a:extLst>
                </a:gridCol>
                <a:gridCol w="5715000">
                  <a:extLst>
                    <a:ext uri="{9D8B030D-6E8A-4147-A177-3AD203B41FA5}">
                      <a16:colId xmlns:a16="http://schemas.microsoft.com/office/drawing/2014/main" val="20002"/>
                    </a:ext>
                  </a:extLst>
                </a:gridCol>
                <a:gridCol w="8382000">
                  <a:extLst>
                    <a:ext uri="{9D8B030D-6E8A-4147-A177-3AD203B41FA5}">
                      <a16:colId xmlns:a16="http://schemas.microsoft.com/office/drawing/2014/main" val="20003"/>
                    </a:ext>
                  </a:extLst>
                </a:gridCol>
              </a:tblGrid>
              <a:tr h="1262241">
                <a:tc>
                  <a:txBody>
                    <a:bodyPr/>
                    <a:lstStyle/>
                    <a:p>
                      <a:pPr algn="l"/>
                      <a:r>
                        <a:rPr lang="en-US" sz="3600" b="1" dirty="0" smtClean="0">
                          <a:latin typeface="Helvetica Neue Medium"/>
                        </a:rPr>
                        <a:t>Situation/Trigger</a:t>
                      </a:r>
                      <a:endParaRPr lang="en-US" sz="3600" b="1" dirty="0">
                        <a:latin typeface="Helvetica Neue Medium"/>
                      </a:endParaRPr>
                    </a:p>
                  </a:txBody>
                  <a:tcPr>
                    <a:solidFill>
                      <a:schemeClr val="accent1">
                        <a:alpha val="27000"/>
                      </a:schemeClr>
                    </a:solidFill>
                  </a:tcPr>
                </a:tc>
                <a:tc>
                  <a:txBody>
                    <a:bodyPr/>
                    <a:lstStyle/>
                    <a:p>
                      <a:pPr algn="ctr"/>
                      <a:r>
                        <a:rPr lang="en-US" sz="3600" b="1" dirty="0" smtClean="0">
                          <a:latin typeface="Helvetica Neue Medium"/>
                        </a:rPr>
                        <a:t> Reader’s state     </a:t>
                      </a:r>
                      <a:r>
                        <a:rPr lang="en-US" sz="3600" b="1" baseline="0" dirty="0" smtClean="0">
                          <a:latin typeface="Helvetica Neue Medium"/>
                        </a:rPr>
                        <a:t>      of mind</a:t>
                      </a:r>
                      <a:endParaRPr lang="en-US" sz="3600" b="1" dirty="0">
                        <a:latin typeface="Helvetica Neue Medium"/>
                      </a:endParaRPr>
                    </a:p>
                  </a:txBody>
                  <a:tcPr>
                    <a:solidFill>
                      <a:schemeClr val="accent1">
                        <a:alpha val="27000"/>
                      </a:schemeClr>
                    </a:solidFill>
                  </a:tcPr>
                </a:tc>
                <a:tc>
                  <a:txBody>
                    <a:bodyPr/>
                    <a:lstStyle/>
                    <a:p>
                      <a:pPr algn="ctr"/>
                      <a:r>
                        <a:rPr lang="en-US" sz="3600" b="1" dirty="0" smtClean="0">
                          <a:latin typeface="Helvetica Neue Medium"/>
                        </a:rPr>
                        <a:t>Voice</a:t>
                      </a:r>
                      <a:r>
                        <a:rPr lang="en-US" sz="3600" b="1" baseline="0" dirty="0" smtClean="0">
                          <a:latin typeface="Helvetica Neue Medium"/>
                        </a:rPr>
                        <a:t> and tone</a:t>
                      </a:r>
                      <a:r>
                        <a:rPr lang="en-US" sz="3600" b="1" dirty="0" smtClean="0">
                          <a:latin typeface="Helvetica Neue Medium"/>
                        </a:rPr>
                        <a:t> considerations</a:t>
                      </a:r>
                      <a:endParaRPr lang="en-US" sz="3600" b="1" dirty="0">
                        <a:latin typeface="Helvetica Neue Medium"/>
                      </a:endParaRPr>
                    </a:p>
                  </a:txBody>
                  <a:tcPr>
                    <a:solidFill>
                      <a:schemeClr val="accent1">
                        <a:alpha val="27000"/>
                      </a:schemeClr>
                    </a:solidFill>
                  </a:tcPr>
                </a:tc>
                <a:tc>
                  <a:txBody>
                    <a:bodyPr/>
                    <a:lstStyle/>
                    <a:p>
                      <a:pPr algn="ctr"/>
                      <a:r>
                        <a:rPr lang="en-US" sz="3600" b="1" dirty="0" smtClean="0">
                          <a:latin typeface="Helvetica Neue Medium"/>
                        </a:rPr>
                        <a:t>Content examples</a:t>
                      </a:r>
                      <a:endParaRPr lang="en-US" sz="3600" b="1" dirty="0">
                        <a:latin typeface="Helvetica Neue Medium"/>
                      </a:endParaRPr>
                    </a:p>
                  </a:txBody>
                  <a:tcPr>
                    <a:solidFill>
                      <a:schemeClr val="accent1">
                        <a:alpha val="27000"/>
                      </a:schemeClr>
                    </a:solidFill>
                  </a:tcPr>
                </a:tc>
                <a:extLst>
                  <a:ext uri="{0D108BD9-81ED-4DB2-BD59-A6C34878D82A}">
                    <a16:rowId xmlns:a16="http://schemas.microsoft.com/office/drawing/2014/main" val="10000"/>
                  </a:ext>
                </a:extLst>
              </a:tr>
              <a:tr h="1566296">
                <a:tc>
                  <a:txBody>
                    <a:bodyPr/>
                    <a:lstStyle/>
                    <a:p>
                      <a:pPr algn="l"/>
                      <a:r>
                        <a:rPr lang="en-US" sz="3200" dirty="0" smtClean="0">
                          <a:latin typeface="Helvetica Neue Medium"/>
                        </a:rPr>
                        <a:t>Account suspended</a:t>
                      </a:r>
                      <a:endParaRPr lang="en-US" sz="3200" dirty="0">
                        <a:latin typeface="Helvetica Neue Medium"/>
                      </a:endParaRPr>
                    </a:p>
                  </a:txBody>
                  <a:tcPr/>
                </a:tc>
                <a:tc>
                  <a:txBody>
                    <a:bodyPr/>
                    <a:lstStyle/>
                    <a:p>
                      <a:pPr algn="l"/>
                      <a:r>
                        <a:rPr lang="en-US" sz="3200" dirty="0" smtClean="0">
                          <a:latin typeface="Helvetica Neue Medium"/>
                        </a:rPr>
                        <a:t>Angry, confused, helpless, WTH?</a:t>
                      </a:r>
                      <a:endParaRPr lang="en-US" sz="3200" dirty="0">
                        <a:latin typeface="Helvetica Neue Medium"/>
                      </a:endParaRPr>
                    </a:p>
                  </a:txBody>
                  <a:tcPr/>
                </a:tc>
                <a:tc>
                  <a:txBody>
                    <a:bodyPr/>
                    <a:lstStyle/>
                    <a:p>
                      <a:pPr algn="l"/>
                      <a:r>
                        <a:rPr lang="en-US" sz="3200" dirty="0" smtClean="0">
                          <a:latin typeface="Helvetica Neue Medium"/>
                        </a:rPr>
                        <a:t>Be direct</a:t>
                      </a:r>
                      <a:r>
                        <a:rPr lang="en-US" sz="3200" baseline="0" dirty="0" smtClean="0">
                          <a:latin typeface="Helvetica Neue Medium"/>
                        </a:rPr>
                        <a:t> and straightforward,</a:t>
                      </a:r>
                      <a:r>
                        <a:rPr lang="en-US" sz="3200" dirty="0" smtClean="0">
                          <a:latin typeface="Helvetica Neue Medium"/>
                        </a:rPr>
                        <a:t> show empathy, be calm and clear on what to do next</a:t>
                      </a:r>
                      <a:endParaRPr lang="en-US" sz="3200" dirty="0">
                        <a:latin typeface="Helvetica Neue Medium"/>
                      </a:endParaRPr>
                    </a:p>
                  </a:txBody>
                  <a:tcPr/>
                </a:tc>
                <a:tc>
                  <a:txBody>
                    <a:bodyPr/>
                    <a:lstStyle/>
                    <a:p>
                      <a:pPr algn="l"/>
                      <a:r>
                        <a:rPr lang="en-US" sz="3200" dirty="0" smtClean="0">
                          <a:latin typeface="Helvetica Neue Medium"/>
                        </a:rPr>
                        <a:t>We’ve temporarily suspended your account</a:t>
                      </a:r>
                      <a:r>
                        <a:rPr lang="en-US" sz="3200" baseline="0" dirty="0" smtClean="0">
                          <a:latin typeface="Helvetica Neue Medium"/>
                        </a:rPr>
                        <a:t>. To continue bidding on items, you’ll need to pay for your past purchases.  </a:t>
                      </a:r>
                      <a:endParaRPr lang="en-US" sz="3200" dirty="0">
                        <a:latin typeface="Helvetica Neue Medium"/>
                      </a:endParaRPr>
                    </a:p>
                  </a:txBody>
                  <a:tcPr/>
                </a:tc>
                <a:extLst>
                  <a:ext uri="{0D108BD9-81ED-4DB2-BD59-A6C34878D82A}">
                    <a16:rowId xmlns:a16="http://schemas.microsoft.com/office/drawing/2014/main" val="10001"/>
                  </a:ext>
                </a:extLst>
              </a:tr>
              <a:tr h="2004893">
                <a:tc>
                  <a:txBody>
                    <a:bodyPr/>
                    <a:lstStyle/>
                    <a:p>
                      <a:pPr algn="l"/>
                      <a:r>
                        <a:rPr lang="en-US" sz="3200" dirty="0" smtClean="0">
                          <a:latin typeface="Helvetica Neue Medium"/>
                        </a:rPr>
                        <a:t>Account takeover</a:t>
                      </a:r>
                      <a:endParaRPr lang="en-US" sz="3200" dirty="0">
                        <a:latin typeface="Helvetica Neue Medium"/>
                      </a:endParaRPr>
                    </a:p>
                  </a:txBody>
                  <a:tcPr/>
                </a:tc>
                <a:tc>
                  <a:txBody>
                    <a:bodyPr/>
                    <a:lstStyle/>
                    <a:p>
                      <a:pPr algn="l"/>
                      <a:r>
                        <a:rPr lang="en-US" sz="3200" dirty="0" smtClean="0">
                          <a:latin typeface="Helvetica Neue Medium"/>
                        </a:rPr>
                        <a:t>Upset,</a:t>
                      </a:r>
                      <a:r>
                        <a:rPr lang="en-US" sz="3200" baseline="0" dirty="0" smtClean="0">
                          <a:latin typeface="Helvetica Neue Medium"/>
                        </a:rPr>
                        <a:t> fearful</a:t>
                      </a:r>
                      <a:endParaRPr lang="en-US" sz="3200" dirty="0">
                        <a:latin typeface="Helvetica Neue Medium"/>
                      </a:endParaRPr>
                    </a:p>
                  </a:txBody>
                  <a:tcPr/>
                </a:tc>
                <a:tc>
                  <a:txBody>
                    <a:bodyPr/>
                    <a:lstStyle/>
                    <a:p>
                      <a:pPr algn="l"/>
                      <a:r>
                        <a:rPr lang="en-US" sz="3200" dirty="0" smtClean="0">
                          <a:latin typeface="Helvetica Neue Medium"/>
                        </a:rPr>
                        <a:t>Show empathy</a:t>
                      </a:r>
                      <a:r>
                        <a:rPr lang="en-US" sz="3200" baseline="0" dirty="0" smtClean="0">
                          <a:latin typeface="Helvetica Neue Medium"/>
                        </a:rPr>
                        <a:t> and confidence, build trust, not their fault, we can help</a:t>
                      </a:r>
                      <a:endParaRPr lang="en-US" sz="3200" dirty="0">
                        <a:latin typeface="Helvetica Neue Medium"/>
                      </a:endParaRPr>
                    </a:p>
                  </a:txBody>
                  <a:tcPr/>
                </a:tc>
                <a:tc>
                  <a:txBody>
                    <a:bodyPr/>
                    <a:lstStyle/>
                    <a:p>
                      <a:pPr algn="l"/>
                      <a:r>
                        <a:rPr lang="en-US" sz="3200" dirty="0" smtClean="0">
                          <a:latin typeface="Helvetica Neue Medium"/>
                        </a:rPr>
                        <a:t>Looks</a:t>
                      </a:r>
                      <a:r>
                        <a:rPr lang="en-US" sz="3200" baseline="0" dirty="0" smtClean="0">
                          <a:latin typeface="Helvetica Neue Medium"/>
                        </a:rPr>
                        <a:t> like someone tried to use your account. Don’t worry, w</a:t>
                      </a:r>
                      <a:r>
                        <a:rPr lang="en-US" sz="3200" dirty="0" smtClean="0">
                          <a:latin typeface="Helvetica Neue Medium"/>
                        </a:rPr>
                        <a:t>e’ve got you covered, Ben. Just reset your password so it won’t happen again. </a:t>
                      </a:r>
                      <a:endParaRPr lang="en-US" sz="3200" dirty="0">
                        <a:latin typeface="Helvetica Neue Medium"/>
                      </a:endParaRPr>
                    </a:p>
                  </a:txBody>
                  <a:tcPr/>
                </a:tc>
                <a:extLst>
                  <a:ext uri="{0D108BD9-81ED-4DB2-BD59-A6C34878D82A}">
                    <a16:rowId xmlns:a16="http://schemas.microsoft.com/office/drawing/2014/main" val="10002"/>
                  </a:ext>
                </a:extLst>
              </a:tr>
              <a:tr h="1100643">
                <a:tc>
                  <a:txBody>
                    <a:bodyPr/>
                    <a:lstStyle/>
                    <a:p>
                      <a:pPr algn="l"/>
                      <a:r>
                        <a:rPr lang="en-US" sz="3200" dirty="0" smtClean="0">
                          <a:latin typeface="Helvetica Neue Medium"/>
                        </a:rPr>
                        <a:t>Won an auction</a:t>
                      </a:r>
                      <a:endParaRPr lang="en-US" sz="3200" dirty="0">
                        <a:latin typeface="Helvetica Neue Medium"/>
                      </a:endParaRPr>
                    </a:p>
                  </a:txBody>
                  <a:tcPr/>
                </a:tc>
                <a:tc>
                  <a:txBody>
                    <a:bodyPr/>
                    <a:lstStyle/>
                    <a:p>
                      <a:pPr algn="l"/>
                      <a:r>
                        <a:rPr lang="en-US" sz="3200" dirty="0" smtClean="0">
                          <a:latin typeface="Helvetica Neue Medium"/>
                        </a:rPr>
                        <a:t>Surprise, joy, delight</a:t>
                      </a:r>
                      <a:endParaRPr lang="en-US" sz="3200" dirty="0">
                        <a:latin typeface="Helvetica Neue Medium"/>
                      </a:endParaRPr>
                    </a:p>
                  </a:txBody>
                  <a:tcPr/>
                </a:tc>
                <a:tc>
                  <a:txBody>
                    <a:bodyPr/>
                    <a:lstStyle/>
                    <a:p>
                      <a:pPr algn="l"/>
                      <a:r>
                        <a:rPr lang="en-US" sz="3200" dirty="0" smtClean="0">
                          <a:latin typeface="Helvetica Neue Medium"/>
                        </a:rPr>
                        <a:t>Celebratory</a:t>
                      </a:r>
                      <a:r>
                        <a:rPr lang="en-US" sz="3200" baseline="0" dirty="0" smtClean="0">
                          <a:latin typeface="Helvetica Neue Medium"/>
                        </a:rPr>
                        <a:t> and fun tone</a:t>
                      </a:r>
                      <a:endParaRPr lang="en-US" sz="3200" dirty="0">
                        <a:latin typeface="Helvetica Neue Medium"/>
                      </a:endParaRPr>
                    </a:p>
                  </a:txBody>
                  <a:tcPr/>
                </a:tc>
                <a:tc>
                  <a:txBody>
                    <a:bodyPr/>
                    <a:lstStyle/>
                    <a:p>
                      <a:pPr algn="l"/>
                      <a:r>
                        <a:rPr lang="en-US" sz="3200" dirty="0" smtClean="0">
                          <a:latin typeface="Helvetica Neue Medium"/>
                        </a:rPr>
                        <a:t>It’s all yours. We</a:t>
                      </a:r>
                      <a:r>
                        <a:rPr lang="en-US" sz="3200" baseline="0" dirty="0" smtClean="0">
                          <a:latin typeface="Helvetica Neue Medium"/>
                        </a:rPr>
                        <a:t> hope you love your new purchase.</a:t>
                      </a:r>
                      <a:endParaRPr lang="en-US" sz="3200" dirty="0">
                        <a:latin typeface="Helvetica Neue Medium"/>
                      </a:endParaRPr>
                    </a:p>
                  </a:txBody>
                  <a:tcPr/>
                </a:tc>
                <a:extLst>
                  <a:ext uri="{0D108BD9-81ED-4DB2-BD59-A6C34878D82A}">
                    <a16:rowId xmlns:a16="http://schemas.microsoft.com/office/drawing/2014/main" val="10003"/>
                  </a:ext>
                </a:extLst>
              </a:tr>
              <a:tr h="1269679">
                <a:tc>
                  <a:txBody>
                    <a:bodyPr/>
                    <a:lstStyle/>
                    <a:p>
                      <a:pPr algn="l"/>
                      <a:r>
                        <a:rPr lang="en-US" sz="3200" dirty="0" smtClean="0">
                          <a:latin typeface="Helvetica Neue Medium"/>
                        </a:rPr>
                        <a:t>Sold an item</a:t>
                      </a:r>
                      <a:endParaRPr lang="en-US" sz="3200" dirty="0">
                        <a:latin typeface="Helvetica Neue Medium"/>
                      </a:endParaRPr>
                    </a:p>
                  </a:txBody>
                  <a:tcPr/>
                </a:tc>
                <a:tc>
                  <a:txBody>
                    <a:bodyPr/>
                    <a:lstStyle/>
                    <a:p>
                      <a:pPr algn="l"/>
                      <a:r>
                        <a:rPr lang="en-US" sz="3200" dirty="0" smtClean="0">
                          <a:latin typeface="Helvetica Neue Medium"/>
                        </a:rPr>
                        <a:t>Happy, pride, curious</a:t>
                      </a:r>
                      <a:endParaRPr lang="en-US" sz="3200" dirty="0">
                        <a:latin typeface="Helvetica Neue Medium"/>
                      </a:endParaRPr>
                    </a:p>
                  </a:txBody>
                  <a:tcPr/>
                </a:tc>
                <a:tc>
                  <a:txBody>
                    <a:bodyPr/>
                    <a:lstStyle/>
                    <a:p>
                      <a:pPr algn="l"/>
                      <a:r>
                        <a:rPr lang="en-US" sz="3200" dirty="0" smtClean="0">
                          <a:latin typeface="Helvetica Neue Medium"/>
                        </a:rPr>
                        <a:t>Celebratory</a:t>
                      </a:r>
                      <a:r>
                        <a:rPr lang="en-US" sz="3200" baseline="0" dirty="0" smtClean="0">
                          <a:latin typeface="Helvetica Neue Medium"/>
                        </a:rPr>
                        <a:t> and direct on what they need to do next</a:t>
                      </a:r>
                      <a:endParaRPr lang="en-US" sz="3200" dirty="0">
                        <a:latin typeface="Helvetica Neue Medium"/>
                      </a:endParaRPr>
                    </a:p>
                  </a:txBody>
                  <a:tcPr/>
                </a:tc>
                <a:tc>
                  <a:txBody>
                    <a:bodyPr/>
                    <a:lstStyle/>
                    <a:p>
                      <a:pPr algn="l"/>
                      <a:r>
                        <a:rPr lang="en-US" sz="3200" dirty="0" smtClean="0">
                          <a:latin typeface="Helvetica Neue Medium"/>
                        </a:rPr>
                        <a:t>You</a:t>
                      </a:r>
                      <a:r>
                        <a:rPr lang="en-US" sz="3200" baseline="0" dirty="0" smtClean="0">
                          <a:latin typeface="Helvetica Neue Medium"/>
                        </a:rPr>
                        <a:t> did it. Someone just bought your &lt;xxx&gt;. Ship quickly as soon as they pay. </a:t>
                      </a:r>
                      <a:endParaRPr lang="en-US" sz="3200" dirty="0">
                        <a:latin typeface="Helvetica Neue Medium"/>
                      </a:endParaRPr>
                    </a:p>
                  </a:txBody>
                  <a:tcPr/>
                </a:tc>
                <a:extLst>
                  <a:ext uri="{0D108BD9-81ED-4DB2-BD59-A6C34878D82A}">
                    <a16:rowId xmlns:a16="http://schemas.microsoft.com/office/drawing/2014/main" val="10004"/>
                  </a:ext>
                </a:extLst>
              </a:tr>
              <a:tr h="1092521">
                <a:tc>
                  <a:txBody>
                    <a:bodyPr/>
                    <a:lstStyle/>
                    <a:p>
                      <a:pPr algn="l"/>
                      <a:r>
                        <a:rPr lang="en-US" sz="3200" dirty="0" smtClean="0">
                          <a:latin typeface="Helvetica Neue Medium"/>
                        </a:rPr>
                        <a:t>Outbid</a:t>
                      </a:r>
                      <a:endParaRPr lang="en-US" sz="3200" dirty="0">
                        <a:latin typeface="Helvetica Neue Medium"/>
                      </a:endParaRPr>
                    </a:p>
                  </a:txBody>
                  <a:tcPr/>
                </a:tc>
                <a:tc>
                  <a:txBody>
                    <a:bodyPr/>
                    <a:lstStyle/>
                    <a:p>
                      <a:pPr algn="l"/>
                      <a:r>
                        <a:rPr lang="en-US" sz="3200" dirty="0" smtClean="0">
                          <a:latin typeface="Helvetica Neue Medium"/>
                        </a:rPr>
                        <a:t>Nervous,</a:t>
                      </a:r>
                      <a:r>
                        <a:rPr lang="en-US" sz="3200" baseline="0" dirty="0" smtClean="0">
                          <a:latin typeface="Helvetica Neue Medium"/>
                        </a:rPr>
                        <a:t> frustrated</a:t>
                      </a:r>
                      <a:r>
                        <a:rPr lang="en-US" sz="3200" dirty="0" smtClean="0">
                          <a:latin typeface="Helvetica Neue Medium"/>
                        </a:rPr>
                        <a:t>,</a:t>
                      </a:r>
                      <a:r>
                        <a:rPr lang="en-US" sz="3200" baseline="0" dirty="0" smtClean="0">
                          <a:latin typeface="Helvetica Neue Medium"/>
                        </a:rPr>
                        <a:t> annoyed</a:t>
                      </a:r>
                      <a:endParaRPr lang="en-US" sz="3200" dirty="0">
                        <a:latin typeface="Helvetica Neue Medium"/>
                      </a:endParaRPr>
                    </a:p>
                  </a:txBody>
                  <a:tcPr/>
                </a:tc>
                <a:tc>
                  <a:txBody>
                    <a:bodyPr/>
                    <a:lstStyle/>
                    <a:p>
                      <a:pPr algn="l"/>
                      <a:r>
                        <a:rPr lang="en-US" sz="3200" dirty="0" smtClean="0">
                          <a:latin typeface="Helvetica Neue Medium"/>
                        </a:rPr>
                        <a:t>Calm and helpful. We can help them win </a:t>
                      </a:r>
                      <a:endParaRPr lang="en-US" sz="3200" dirty="0">
                        <a:latin typeface="Helvetica Neue Medium"/>
                      </a:endParaRPr>
                    </a:p>
                  </a:txBody>
                  <a:tcPr/>
                </a:tc>
                <a:tc>
                  <a:txBody>
                    <a:bodyPr/>
                    <a:lstStyle/>
                    <a:p>
                      <a:pPr algn="l"/>
                      <a:r>
                        <a:rPr lang="en-US" sz="3200" dirty="0" smtClean="0">
                          <a:latin typeface="Helvetica Neue Medium"/>
                        </a:rPr>
                        <a:t>Don’t let it get away. Someone out bid you. Bid again.</a:t>
                      </a:r>
                      <a:r>
                        <a:rPr lang="en-US" sz="3200" baseline="0" dirty="0" smtClean="0">
                          <a:latin typeface="Helvetica Neue Medium"/>
                        </a:rPr>
                        <a:t> </a:t>
                      </a:r>
                      <a:endParaRPr lang="en-US" sz="3200" dirty="0">
                        <a:latin typeface="Helvetica Neue Medium"/>
                      </a:endParaRPr>
                    </a:p>
                  </a:txBody>
                  <a:tcPr/>
                </a:tc>
                <a:extLst>
                  <a:ext uri="{0D108BD9-81ED-4DB2-BD59-A6C34878D82A}">
                    <a16:rowId xmlns:a16="http://schemas.microsoft.com/office/drawing/2014/main" val="10005"/>
                  </a:ext>
                </a:extLst>
              </a:tr>
              <a:tr h="2004893">
                <a:tc>
                  <a:txBody>
                    <a:bodyPr/>
                    <a:lstStyle/>
                    <a:p>
                      <a:pPr algn="l"/>
                      <a:r>
                        <a:rPr lang="en-US" sz="3200" dirty="0" smtClean="0">
                          <a:latin typeface="Helvetica Neue Medium"/>
                        </a:rPr>
                        <a:t>First</a:t>
                      </a:r>
                      <a:r>
                        <a:rPr lang="en-US" sz="3200" baseline="0" dirty="0" smtClean="0">
                          <a:latin typeface="Helvetica Neue Medium"/>
                        </a:rPr>
                        <a:t> time listing</a:t>
                      </a:r>
                      <a:endParaRPr lang="en-US" sz="3200" dirty="0">
                        <a:latin typeface="Helvetica Neue Medium"/>
                      </a:endParaRPr>
                    </a:p>
                  </a:txBody>
                  <a:tcPr/>
                </a:tc>
                <a:tc>
                  <a:txBody>
                    <a:bodyPr/>
                    <a:lstStyle/>
                    <a:p>
                      <a:pPr algn="l"/>
                      <a:r>
                        <a:rPr lang="en-US" sz="3200" dirty="0" smtClean="0">
                          <a:latin typeface="Helvetica Neue Medium"/>
                        </a:rPr>
                        <a:t>Nervous, excited</a:t>
                      </a:r>
                      <a:endParaRPr lang="en-US" sz="3200" dirty="0">
                        <a:latin typeface="Helvetica Neue Medium"/>
                      </a:endParaRPr>
                    </a:p>
                  </a:txBody>
                  <a:tcPr/>
                </a:tc>
                <a:tc>
                  <a:txBody>
                    <a:bodyPr/>
                    <a:lstStyle/>
                    <a:p>
                      <a:pPr algn="l"/>
                      <a:r>
                        <a:rPr lang="en-US" sz="3200" dirty="0" smtClean="0">
                          <a:latin typeface="Helvetica Neue Medium"/>
                        </a:rPr>
                        <a:t>Reassuring</a:t>
                      </a:r>
                      <a:r>
                        <a:rPr lang="en-US" sz="3200" baseline="0" dirty="0" smtClean="0">
                          <a:latin typeface="Helvetica Neue Medium"/>
                        </a:rPr>
                        <a:t> and helpful</a:t>
                      </a:r>
                      <a:endParaRPr lang="en-US" sz="3200" dirty="0">
                        <a:latin typeface="Helvetica Neue Medium"/>
                      </a:endParaRPr>
                    </a:p>
                  </a:txBody>
                  <a:tcPr/>
                </a:tc>
                <a:tc>
                  <a:txBody>
                    <a:bodyPr/>
                    <a:lstStyle/>
                    <a:p>
                      <a:pPr algn="l"/>
                      <a:r>
                        <a:rPr lang="en-US" sz="3200" dirty="0" smtClean="0">
                          <a:latin typeface="Helvetica Neue Medium"/>
                        </a:rPr>
                        <a:t>Way to go, George. You’ve listed your &lt;xxx&gt;</a:t>
                      </a:r>
                      <a:r>
                        <a:rPr lang="en-US" sz="3200" baseline="0" dirty="0" smtClean="0">
                          <a:latin typeface="Helvetica Neue Medium"/>
                        </a:rPr>
                        <a:t> on eBay, and you’re on your way to becoming an eBay seller. Once it sells, ship quickly to keep your buyer happy, </a:t>
                      </a:r>
                      <a:endParaRPr lang="en-US" sz="3200" dirty="0">
                        <a:latin typeface="Helvetica Neue Medium"/>
                      </a:endParaRPr>
                    </a:p>
                  </a:txBody>
                  <a:tcPr/>
                </a:tc>
                <a:extLst>
                  <a:ext uri="{0D108BD9-81ED-4DB2-BD59-A6C34878D82A}">
                    <a16:rowId xmlns:a16="http://schemas.microsoft.com/office/drawing/2014/main" val="10006"/>
                  </a:ext>
                </a:extLst>
              </a:tr>
              <a:tr h="1718536">
                <a:tc>
                  <a:txBody>
                    <a:bodyPr/>
                    <a:lstStyle/>
                    <a:p>
                      <a:pPr algn="l"/>
                      <a:r>
                        <a:rPr lang="en-US" sz="3200" dirty="0" smtClean="0">
                          <a:latin typeface="Helvetica Neue Medium"/>
                        </a:rPr>
                        <a:t>Buyer hasn’t paid</a:t>
                      </a:r>
                      <a:endParaRPr lang="en-US" sz="3200" dirty="0">
                        <a:latin typeface="Helvetica Neue Medium"/>
                      </a:endParaRPr>
                    </a:p>
                  </a:txBody>
                  <a:tcPr/>
                </a:tc>
                <a:tc>
                  <a:txBody>
                    <a:bodyPr/>
                    <a:lstStyle/>
                    <a:p>
                      <a:pPr algn="l"/>
                      <a:r>
                        <a:rPr lang="en-US" sz="3200" dirty="0" smtClean="0">
                          <a:latin typeface="Helvetica Neue Medium"/>
                        </a:rPr>
                        <a:t>Nervous,</a:t>
                      </a:r>
                      <a:r>
                        <a:rPr lang="en-US" sz="3200" baseline="0" dirty="0" smtClean="0">
                          <a:latin typeface="Helvetica Neue Medium"/>
                        </a:rPr>
                        <a:t> annoyed, reactive, frustrated</a:t>
                      </a:r>
                      <a:endParaRPr lang="en-US" sz="3200" dirty="0">
                        <a:latin typeface="Helvetica Neue Medium"/>
                      </a:endParaRPr>
                    </a:p>
                  </a:txBody>
                  <a:tcPr/>
                </a:tc>
                <a:tc>
                  <a:txBody>
                    <a:bodyPr/>
                    <a:lstStyle/>
                    <a:p>
                      <a:pPr algn="l"/>
                      <a:r>
                        <a:rPr lang="en-US" sz="3200" dirty="0" smtClean="0">
                          <a:latin typeface="Helvetica Neue Medium"/>
                        </a:rPr>
                        <a:t>Positive and reassuring, set realistic expectations, what to do next</a:t>
                      </a:r>
                      <a:endParaRPr lang="en-US" sz="3200" dirty="0">
                        <a:latin typeface="Helvetica Neue Medium"/>
                      </a:endParaRPr>
                    </a:p>
                  </a:txBody>
                  <a:tcPr/>
                </a:tc>
                <a:tc>
                  <a:txBody>
                    <a:bodyPr/>
                    <a:lstStyle/>
                    <a:p>
                      <a:pPr algn="l"/>
                      <a:r>
                        <a:rPr lang="en-US" sz="3200" dirty="0" smtClean="0">
                          <a:latin typeface="Helvetica Neue Medium"/>
                        </a:rPr>
                        <a:t>It’s possible the buyer just got busy or forgot to pay. We’ll send them a reminder</a:t>
                      </a:r>
                      <a:r>
                        <a:rPr lang="en-US" sz="3200" baseline="0" dirty="0" smtClean="0">
                          <a:latin typeface="Helvetica Neue Medium"/>
                        </a:rPr>
                        <a:t> for you. </a:t>
                      </a:r>
                      <a:endParaRPr lang="en-US" sz="3200" dirty="0">
                        <a:latin typeface="Helvetica Neue Medium"/>
                      </a:endParaRPr>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567425947"/>
      </p:ext>
    </p:extLst>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219200" y="1371600"/>
            <a:ext cx="21945600" cy="609600"/>
          </a:xfrm>
        </p:spPr>
        <p:txBody>
          <a:bodyPr>
            <a:normAutofit fontScale="90000"/>
          </a:bodyPr>
          <a:lstStyle/>
          <a:p>
            <a:r>
              <a:rPr lang="en-US" dirty="0" smtClean="0"/>
              <a:t/>
            </a:r>
            <a:br>
              <a:rPr lang="en-US" dirty="0" smtClean="0"/>
            </a:br>
            <a:r>
              <a:rPr lang="en-US" sz="6000" b="1" dirty="0" smtClean="0">
                <a:solidFill>
                  <a:schemeClr val="tx1">
                    <a:lumMod val="75000"/>
                    <a:lumOff val="25000"/>
                  </a:schemeClr>
                </a:solidFill>
              </a:rPr>
              <a:t>You can’t hit every voice attribute in an email. Nor should you try. Voice attributes should be dialed up or back depending on the context</a:t>
            </a:r>
            <a:r>
              <a:rPr lang="en-US" sz="6000" b="1" dirty="0" smtClean="0">
                <a:solidFill>
                  <a:schemeClr val="tx2">
                    <a:lumMod val="75000"/>
                  </a:schemeClr>
                </a:solidFill>
              </a:rPr>
              <a:t>.</a:t>
            </a:r>
            <a:r>
              <a:rPr lang="en-US" sz="6000" dirty="0" smtClean="0"/>
              <a:t/>
            </a:r>
            <a:br>
              <a:rPr lang="en-US" sz="6000" dirty="0" smtClean="0"/>
            </a:br>
            <a:endParaRPr lang="en-US" sz="6000" dirty="0"/>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3767498431"/>
              </p:ext>
            </p:extLst>
          </p:nvPr>
        </p:nvGraphicFramePr>
        <p:xfrm>
          <a:off x="1689100" y="3810000"/>
          <a:ext cx="21005800" cy="8839200"/>
        </p:xfrm>
        <a:graphic>
          <a:graphicData uri="http://schemas.openxmlformats.org/drawingml/2006/table">
            <a:tbl>
              <a:tblPr firstRow="1" bandRow="1">
                <a:tableStyleId>{5940675A-B579-460E-94D1-54222C63F5DA}</a:tableStyleId>
              </a:tblPr>
              <a:tblGrid>
                <a:gridCol w="4201160">
                  <a:extLst>
                    <a:ext uri="{9D8B030D-6E8A-4147-A177-3AD203B41FA5}">
                      <a16:colId xmlns:a16="http://schemas.microsoft.com/office/drawing/2014/main" val="20000"/>
                    </a:ext>
                  </a:extLst>
                </a:gridCol>
                <a:gridCol w="4201160">
                  <a:extLst>
                    <a:ext uri="{9D8B030D-6E8A-4147-A177-3AD203B41FA5}">
                      <a16:colId xmlns:a16="http://schemas.microsoft.com/office/drawing/2014/main" val="20001"/>
                    </a:ext>
                  </a:extLst>
                </a:gridCol>
                <a:gridCol w="4201160">
                  <a:extLst>
                    <a:ext uri="{9D8B030D-6E8A-4147-A177-3AD203B41FA5}">
                      <a16:colId xmlns:a16="http://schemas.microsoft.com/office/drawing/2014/main" val="20002"/>
                    </a:ext>
                  </a:extLst>
                </a:gridCol>
                <a:gridCol w="4201160">
                  <a:extLst>
                    <a:ext uri="{9D8B030D-6E8A-4147-A177-3AD203B41FA5}">
                      <a16:colId xmlns:a16="http://schemas.microsoft.com/office/drawing/2014/main" val="20003"/>
                    </a:ext>
                  </a:extLst>
                </a:gridCol>
                <a:gridCol w="4201160">
                  <a:extLst>
                    <a:ext uri="{9D8B030D-6E8A-4147-A177-3AD203B41FA5}">
                      <a16:colId xmlns:a16="http://schemas.microsoft.com/office/drawing/2014/main" val="20004"/>
                    </a:ext>
                  </a:extLst>
                </a:gridCol>
              </a:tblGrid>
              <a:tr h="129540">
                <a:tc rowSpan="2">
                  <a:txBody>
                    <a:bodyPr/>
                    <a:lstStyle/>
                    <a:p>
                      <a:endParaRPr lang="en-US" sz="4000" dirty="0" smtClean="0"/>
                    </a:p>
                    <a:p>
                      <a:r>
                        <a:rPr lang="en-US" sz="4000" b="1" dirty="0" smtClean="0"/>
                        <a:t>Email</a:t>
                      </a:r>
                      <a:r>
                        <a:rPr lang="en-US" sz="4000" b="1" baseline="0" dirty="0" smtClean="0"/>
                        <a:t> type or audience</a:t>
                      </a:r>
                      <a:endParaRPr lang="en-US" sz="4000" b="1" dirty="0"/>
                    </a:p>
                  </a:txBody>
                  <a:tcPr>
                    <a:solidFill>
                      <a:schemeClr val="tx1">
                        <a:lumMod val="85000"/>
                        <a:lumOff val="15000"/>
                        <a:alpha val="30000"/>
                      </a:schemeClr>
                    </a:solidFill>
                  </a:tcPr>
                </a:tc>
                <a:tc gridSpan="4">
                  <a:txBody>
                    <a:bodyPr/>
                    <a:lstStyle/>
                    <a:p>
                      <a:r>
                        <a:rPr lang="en-US" sz="4000" b="1" baseline="0" dirty="0" smtClean="0"/>
                        <a:t>Key Voice Attributes</a:t>
                      </a:r>
                      <a:endParaRPr lang="en-US" sz="4000" b="1" baseline="0" dirty="0"/>
                    </a:p>
                  </a:txBody>
                  <a:tcPr>
                    <a:solidFill>
                      <a:schemeClr val="tx1">
                        <a:lumMod val="85000"/>
                        <a:lumOff val="15000"/>
                        <a:alpha val="30000"/>
                      </a:schemeClr>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370840">
                <a:tc vMerge="1">
                  <a:txBody>
                    <a:bodyPr/>
                    <a:lstStyle/>
                    <a:p>
                      <a:endParaRPr lang="en-US" dirty="0"/>
                    </a:p>
                  </a:txBody>
                  <a:tcPr/>
                </a:tc>
                <a:tc>
                  <a:txBody>
                    <a:bodyPr/>
                    <a:lstStyle/>
                    <a:p>
                      <a:r>
                        <a:rPr lang="en-US" sz="4000" b="1" dirty="0" smtClean="0"/>
                        <a:t>Dynamic</a:t>
                      </a:r>
                      <a:endParaRPr lang="en-US" sz="4000" b="1" dirty="0"/>
                    </a:p>
                  </a:txBody>
                  <a:tcPr/>
                </a:tc>
                <a:tc>
                  <a:txBody>
                    <a:bodyPr/>
                    <a:lstStyle/>
                    <a:p>
                      <a:r>
                        <a:rPr lang="en-US" sz="4000" b="1" dirty="0" smtClean="0"/>
                        <a:t>Human &amp; Approachable</a:t>
                      </a:r>
                      <a:endParaRPr lang="en-US" sz="4000" b="1" dirty="0"/>
                    </a:p>
                  </a:txBody>
                  <a:tcPr/>
                </a:tc>
                <a:tc>
                  <a:txBody>
                    <a:bodyPr/>
                    <a:lstStyle/>
                    <a:p>
                      <a:r>
                        <a:rPr lang="en-US" sz="4000" b="1" dirty="0" smtClean="0"/>
                        <a:t>Smart &amp; Trustworthy</a:t>
                      </a:r>
                      <a:endParaRPr lang="en-US" sz="4000" b="1" dirty="0"/>
                    </a:p>
                  </a:txBody>
                  <a:tcPr/>
                </a:tc>
                <a:tc>
                  <a:txBody>
                    <a:bodyPr/>
                    <a:lstStyle/>
                    <a:p>
                      <a:r>
                        <a:rPr lang="en-US" sz="4000" b="1" dirty="0" smtClean="0"/>
                        <a:t>Inspiring</a:t>
                      </a:r>
                      <a:endParaRPr lang="en-US" sz="4000" b="1" dirty="0"/>
                    </a:p>
                  </a:txBody>
                  <a:tcPr/>
                </a:tc>
                <a:extLst>
                  <a:ext uri="{0D108BD9-81ED-4DB2-BD59-A6C34878D82A}">
                    <a16:rowId xmlns:a16="http://schemas.microsoft.com/office/drawing/2014/main" val="10001"/>
                  </a:ext>
                </a:extLst>
              </a:tr>
              <a:tr h="370840">
                <a:tc>
                  <a:txBody>
                    <a:bodyPr/>
                    <a:lstStyle/>
                    <a:p>
                      <a:r>
                        <a:rPr lang="en-US" sz="4000" dirty="0" smtClean="0"/>
                        <a:t>Buying/Shopping</a:t>
                      </a:r>
                      <a:endParaRPr lang="en-US" sz="4000" dirty="0"/>
                    </a:p>
                  </a:txBody>
                  <a:tcPr/>
                </a:tc>
                <a:tc>
                  <a:txBody>
                    <a:bodyPr/>
                    <a:lstStyle/>
                    <a:p>
                      <a:r>
                        <a:rPr lang="en-US" sz="4000" dirty="0" smtClean="0"/>
                        <a:t>Secondary</a:t>
                      </a:r>
                      <a:endParaRPr lang="en-US" sz="4000" dirty="0"/>
                    </a:p>
                  </a:txBody>
                  <a:tcPr>
                    <a:solidFill>
                      <a:srgbClr val="FFFF00"/>
                    </a:solidFill>
                  </a:tcPr>
                </a:tc>
                <a:tc>
                  <a:txBody>
                    <a:bodyPr/>
                    <a:lstStyle/>
                    <a:p>
                      <a:r>
                        <a:rPr lang="en-US" sz="4000" dirty="0" smtClean="0"/>
                        <a:t>Primary</a:t>
                      </a:r>
                      <a:endParaRPr lang="en-US" sz="4000" dirty="0"/>
                    </a:p>
                  </a:txBody>
                  <a:tcPr>
                    <a:solidFill>
                      <a:srgbClr val="2B9999">
                        <a:alpha val="70000"/>
                      </a:srgbClr>
                    </a:solidFill>
                  </a:tcPr>
                </a:tc>
                <a:tc>
                  <a:txBody>
                    <a:bodyPr/>
                    <a:lstStyle/>
                    <a:p>
                      <a:endParaRPr lang="en-US" sz="4000"/>
                    </a:p>
                  </a:txBody>
                  <a:tcPr/>
                </a:tc>
                <a:tc>
                  <a:txBody>
                    <a:bodyPr/>
                    <a:lstStyle/>
                    <a:p>
                      <a:r>
                        <a:rPr lang="en-US" sz="4000" dirty="0" smtClean="0"/>
                        <a:t>Primary</a:t>
                      </a:r>
                      <a:endParaRPr lang="en-US" sz="4000" dirty="0"/>
                    </a:p>
                  </a:txBody>
                  <a:tcPr>
                    <a:solidFill>
                      <a:srgbClr val="2B9999">
                        <a:alpha val="70000"/>
                      </a:srgbClr>
                    </a:solidFill>
                  </a:tcPr>
                </a:tc>
                <a:extLst>
                  <a:ext uri="{0D108BD9-81ED-4DB2-BD59-A6C34878D82A}">
                    <a16:rowId xmlns:a16="http://schemas.microsoft.com/office/drawing/2014/main" val="10002"/>
                  </a:ext>
                </a:extLst>
              </a:tr>
              <a:tr h="370840">
                <a:tc>
                  <a:txBody>
                    <a:bodyPr/>
                    <a:lstStyle/>
                    <a:p>
                      <a:r>
                        <a:rPr lang="en-US" sz="4000" dirty="0" smtClean="0"/>
                        <a:t>Casual</a:t>
                      </a:r>
                      <a:r>
                        <a:rPr lang="en-US" sz="4000" baseline="0" dirty="0" smtClean="0"/>
                        <a:t> and first-time sellers</a:t>
                      </a:r>
                      <a:endParaRPr lang="en-US" sz="4000" dirty="0"/>
                    </a:p>
                  </a:txBody>
                  <a:tcPr/>
                </a:tc>
                <a:tc>
                  <a:txBody>
                    <a:bodyPr/>
                    <a:lstStyle/>
                    <a:p>
                      <a:r>
                        <a:rPr lang="en-US" sz="4000" dirty="0" smtClean="0"/>
                        <a:t>Primary</a:t>
                      </a:r>
                      <a:endParaRPr lang="en-US" sz="4000" dirty="0"/>
                    </a:p>
                  </a:txBody>
                  <a:tcPr>
                    <a:solidFill>
                      <a:srgbClr val="2B9999">
                        <a:alpha val="70000"/>
                      </a:srgbClr>
                    </a:solidFill>
                  </a:tcPr>
                </a:tc>
                <a:tc>
                  <a:txBody>
                    <a:bodyPr/>
                    <a:lstStyle/>
                    <a:p>
                      <a:r>
                        <a:rPr lang="en-US" sz="4000" dirty="0" smtClean="0"/>
                        <a:t>Primary</a:t>
                      </a:r>
                      <a:endParaRPr lang="en-US" sz="4000" dirty="0"/>
                    </a:p>
                  </a:txBody>
                  <a:tcPr>
                    <a:solidFill>
                      <a:srgbClr val="2B9999">
                        <a:alpha val="70000"/>
                      </a:srgbClr>
                    </a:solidFill>
                  </a:tcPr>
                </a:tc>
                <a:tc>
                  <a:txBody>
                    <a:bodyPr/>
                    <a:lstStyle/>
                    <a:p>
                      <a:r>
                        <a:rPr lang="en-US" sz="4000" dirty="0" smtClean="0"/>
                        <a:t>Secondary</a:t>
                      </a:r>
                      <a:endParaRPr lang="en-US" sz="4000" dirty="0"/>
                    </a:p>
                  </a:txBody>
                  <a:tcPr>
                    <a:solidFill>
                      <a:srgbClr val="FFFF00"/>
                    </a:solidFill>
                  </a:tcPr>
                </a:tc>
                <a:tc>
                  <a:txBody>
                    <a:bodyPr/>
                    <a:lstStyle/>
                    <a:p>
                      <a:r>
                        <a:rPr lang="en-US" sz="4000" dirty="0" smtClean="0"/>
                        <a:t>Primary</a:t>
                      </a:r>
                      <a:endParaRPr lang="en-US" sz="4000" dirty="0"/>
                    </a:p>
                  </a:txBody>
                  <a:tcPr>
                    <a:solidFill>
                      <a:srgbClr val="2B9999">
                        <a:alpha val="70000"/>
                      </a:srgbClr>
                    </a:solidFill>
                  </a:tcPr>
                </a:tc>
                <a:extLst>
                  <a:ext uri="{0D108BD9-81ED-4DB2-BD59-A6C34878D82A}">
                    <a16:rowId xmlns:a16="http://schemas.microsoft.com/office/drawing/2014/main" val="10003"/>
                  </a:ext>
                </a:extLst>
              </a:tr>
              <a:tr h="370840">
                <a:tc>
                  <a:txBody>
                    <a:bodyPr/>
                    <a:lstStyle/>
                    <a:p>
                      <a:r>
                        <a:rPr lang="en-US" sz="4000" dirty="0" smtClean="0"/>
                        <a:t>Business sellers</a:t>
                      </a:r>
                      <a:endParaRPr lang="en-US" sz="4000" dirty="0"/>
                    </a:p>
                  </a:txBody>
                  <a:tcPr/>
                </a:tc>
                <a:tc>
                  <a:txBody>
                    <a:bodyPr/>
                    <a:lstStyle/>
                    <a:p>
                      <a:endParaRPr lang="en-US" sz="4000" dirty="0"/>
                    </a:p>
                  </a:txBody>
                  <a:tcPr/>
                </a:tc>
                <a:tc>
                  <a:txBody>
                    <a:bodyPr/>
                    <a:lstStyle/>
                    <a:p>
                      <a:r>
                        <a:rPr lang="en-US" sz="4000" dirty="0" smtClean="0"/>
                        <a:t>Secondary</a:t>
                      </a:r>
                      <a:endParaRPr lang="en-US" sz="4000" dirty="0"/>
                    </a:p>
                  </a:txBody>
                  <a:tcPr>
                    <a:solidFill>
                      <a:srgbClr val="FFFF00"/>
                    </a:solidFill>
                  </a:tcPr>
                </a:tc>
                <a:tc>
                  <a:txBody>
                    <a:bodyPr/>
                    <a:lstStyle/>
                    <a:p>
                      <a:r>
                        <a:rPr lang="en-US" sz="4000" dirty="0" smtClean="0"/>
                        <a:t>Primary</a:t>
                      </a:r>
                      <a:endParaRPr lang="en-US" sz="4000" dirty="0"/>
                    </a:p>
                  </a:txBody>
                  <a:tcPr>
                    <a:solidFill>
                      <a:srgbClr val="2B9999">
                        <a:alpha val="70000"/>
                      </a:srgbClr>
                    </a:solidFill>
                  </a:tcPr>
                </a:tc>
                <a:tc>
                  <a:txBody>
                    <a:bodyPr/>
                    <a:lstStyle/>
                    <a:p>
                      <a:endParaRPr lang="en-US" sz="4000" dirty="0"/>
                    </a:p>
                  </a:txBody>
                  <a:tcPr/>
                </a:tc>
                <a:extLst>
                  <a:ext uri="{0D108BD9-81ED-4DB2-BD59-A6C34878D82A}">
                    <a16:rowId xmlns:a16="http://schemas.microsoft.com/office/drawing/2014/main" val="10004"/>
                  </a:ext>
                </a:extLst>
              </a:tr>
              <a:tr h="370840">
                <a:tc>
                  <a:txBody>
                    <a:bodyPr/>
                    <a:lstStyle/>
                    <a:p>
                      <a:r>
                        <a:rPr lang="en-US" sz="4000" dirty="0" smtClean="0"/>
                        <a:t>Resolutions</a:t>
                      </a:r>
                      <a:endParaRPr lang="en-US" sz="4000" dirty="0"/>
                    </a:p>
                  </a:txBody>
                  <a:tcPr/>
                </a:tc>
                <a:tc>
                  <a:txBody>
                    <a:bodyPr/>
                    <a:lstStyle/>
                    <a:p>
                      <a:endParaRPr lang="en-US" sz="4000" dirty="0"/>
                    </a:p>
                  </a:txBody>
                  <a:tcPr/>
                </a:tc>
                <a:tc>
                  <a:txBody>
                    <a:bodyPr/>
                    <a:lstStyle/>
                    <a:p>
                      <a:r>
                        <a:rPr lang="en-US" sz="4000" dirty="0" smtClean="0"/>
                        <a:t>Secondary</a:t>
                      </a:r>
                      <a:endParaRPr lang="en-US" sz="4000" dirty="0"/>
                    </a:p>
                  </a:txBody>
                  <a:tcPr>
                    <a:solidFill>
                      <a:srgbClr val="FFFF00"/>
                    </a:solidFill>
                  </a:tcPr>
                </a:tc>
                <a:tc>
                  <a:txBody>
                    <a:bodyPr/>
                    <a:lstStyle/>
                    <a:p>
                      <a:r>
                        <a:rPr lang="en-US" sz="4000" dirty="0" smtClean="0"/>
                        <a:t>Primary</a:t>
                      </a:r>
                      <a:endParaRPr lang="en-US" sz="4000" dirty="0"/>
                    </a:p>
                  </a:txBody>
                  <a:tcPr>
                    <a:solidFill>
                      <a:srgbClr val="2B9999">
                        <a:alpha val="70000"/>
                      </a:srgbClr>
                    </a:solidFill>
                  </a:tcPr>
                </a:tc>
                <a:tc>
                  <a:txBody>
                    <a:bodyPr/>
                    <a:lstStyle/>
                    <a:p>
                      <a:endParaRPr lang="en-US" sz="4000" dirty="0"/>
                    </a:p>
                  </a:txBody>
                  <a:tcPr/>
                </a:tc>
                <a:extLst>
                  <a:ext uri="{0D108BD9-81ED-4DB2-BD59-A6C34878D82A}">
                    <a16:rowId xmlns:a16="http://schemas.microsoft.com/office/drawing/2014/main" val="10005"/>
                  </a:ext>
                </a:extLst>
              </a:tr>
              <a:tr h="370840">
                <a:tc>
                  <a:txBody>
                    <a:bodyPr/>
                    <a:lstStyle/>
                    <a:p>
                      <a:r>
                        <a:rPr lang="en-US" sz="4000" dirty="0" smtClean="0"/>
                        <a:t>Identity</a:t>
                      </a:r>
                      <a:r>
                        <a:rPr lang="en-US" sz="4000" baseline="0" dirty="0" smtClean="0"/>
                        <a:t> and Trust</a:t>
                      </a:r>
                      <a:endParaRPr lang="en-US" sz="4000" dirty="0"/>
                    </a:p>
                  </a:txBody>
                  <a:tcPr/>
                </a:tc>
                <a:tc>
                  <a:txBody>
                    <a:bodyPr/>
                    <a:lstStyle/>
                    <a:p>
                      <a:r>
                        <a:rPr lang="en-US" sz="4000" dirty="0" smtClean="0"/>
                        <a:t>Secondary</a:t>
                      </a:r>
                      <a:endParaRPr lang="en-US" sz="4000" dirty="0"/>
                    </a:p>
                  </a:txBody>
                  <a:tcPr>
                    <a:solidFill>
                      <a:srgbClr val="FFFF00"/>
                    </a:solidFill>
                  </a:tcPr>
                </a:tc>
                <a:tc>
                  <a:txBody>
                    <a:bodyPr/>
                    <a:lstStyle/>
                    <a:p>
                      <a:r>
                        <a:rPr lang="en-US" sz="4000" dirty="0" smtClean="0"/>
                        <a:t>Primary</a:t>
                      </a:r>
                      <a:endParaRPr lang="en-US" sz="4000" dirty="0"/>
                    </a:p>
                  </a:txBody>
                  <a:tcPr>
                    <a:solidFill>
                      <a:srgbClr val="2B9999">
                        <a:alpha val="70000"/>
                      </a:srgbClr>
                    </a:solidFill>
                  </a:tcPr>
                </a:tc>
                <a:tc>
                  <a:txBody>
                    <a:bodyPr/>
                    <a:lstStyle/>
                    <a:p>
                      <a:r>
                        <a:rPr lang="en-US" sz="4000" dirty="0" smtClean="0"/>
                        <a:t>Primary</a:t>
                      </a:r>
                      <a:endParaRPr lang="en-US" sz="4000" dirty="0"/>
                    </a:p>
                  </a:txBody>
                  <a:tcPr>
                    <a:solidFill>
                      <a:srgbClr val="2B9999">
                        <a:alpha val="70000"/>
                      </a:srgbClr>
                    </a:solidFill>
                  </a:tcPr>
                </a:tc>
                <a:tc>
                  <a:txBody>
                    <a:bodyPr/>
                    <a:lstStyle/>
                    <a:p>
                      <a:endParaRPr lang="en-US" sz="4000" dirty="0"/>
                    </a:p>
                  </a:txBody>
                  <a:tcPr/>
                </a:tc>
                <a:extLst>
                  <a:ext uri="{0D108BD9-81ED-4DB2-BD59-A6C34878D82A}">
                    <a16:rowId xmlns:a16="http://schemas.microsoft.com/office/drawing/2014/main" val="10006"/>
                  </a:ext>
                </a:extLst>
              </a:tr>
              <a:tr h="370840">
                <a:tc>
                  <a:txBody>
                    <a:bodyPr/>
                    <a:lstStyle/>
                    <a:p>
                      <a:r>
                        <a:rPr lang="en-US" sz="4000" dirty="0" smtClean="0"/>
                        <a:t>Seller success</a:t>
                      </a:r>
                      <a:endParaRPr lang="en-US" sz="4000" dirty="0"/>
                    </a:p>
                  </a:txBody>
                  <a:tcPr/>
                </a:tc>
                <a:tc>
                  <a:txBody>
                    <a:bodyPr/>
                    <a:lstStyle/>
                    <a:p>
                      <a:r>
                        <a:rPr lang="en-US" sz="4000" dirty="0" smtClean="0"/>
                        <a:t>Primary</a:t>
                      </a:r>
                      <a:endParaRPr lang="en-US" sz="4000" dirty="0"/>
                    </a:p>
                  </a:txBody>
                  <a:tcPr>
                    <a:solidFill>
                      <a:srgbClr val="2B9999">
                        <a:alpha val="70000"/>
                      </a:srgbClr>
                    </a:solidFill>
                  </a:tcPr>
                </a:tc>
                <a:tc>
                  <a:txBody>
                    <a:bodyPr/>
                    <a:lstStyle/>
                    <a:p>
                      <a:r>
                        <a:rPr lang="en-US" sz="4000" dirty="0" smtClean="0"/>
                        <a:t>Primary</a:t>
                      </a:r>
                      <a:endParaRPr lang="en-US" sz="4000" dirty="0"/>
                    </a:p>
                  </a:txBody>
                  <a:tcPr>
                    <a:solidFill>
                      <a:srgbClr val="2B9999">
                        <a:alpha val="70000"/>
                      </a:srgbClr>
                    </a:solidFill>
                  </a:tcPr>
                </a:tc>
                <a:tc>
                  <a:txBody>
                    <a:bodyPr/>
                    <a:lstStyle/>
                    <a:p>
                      <a:endParaRPr lang="en-US" sz="4000" dirty="0"/>
                    </a:p>
                  </a:txBody>
                  <a:tcPr/>
                </a:tc>
                <a:tc>
                  <a:txBody>
                    <a:bodyPr/>
                    <a:lstStyle/>
                    <a:p>
                      <a:r>
                        <a:rPr lang="en-US" sz="4000" dirty="0" smtClean="0"/>
                        <a:t>Secondary</a:t>
                      </a:r>
                      <a:endParaRPr lang="en-US" sz="4000" dirty="0"/>
                    </a:p>
                  </a:txBody>
                  <a:tcPr>
                    <a:solidFill>
                      <a:srgbClr val="FFFF00"/>
                    </a:solidFill>
                  </a:tcPr>
                </a:tc>
                <a:extLst>
                  <a:ext uri="{0D108BD9-81ED-4DB2-BD59-A6C34878D82A}">
                    <a16:rowId xmlns:a16="http://schemas.microsoft.com/office/drawing/2014/main" val="10007"/>
                  </a:ext>
                </a:extLst>
              </a:tr>
              <a:tr h="370840">
                <a:tc>
                  <a:txBody>
                    <a:bodyPr/>
                    <a:lstStyle/>
                    <a:p>
                      <a:r>
                        <a:rPr lang="en-US" sz="4000" dirty="0" smtClean="0"/>
                        <a:t>Bidding/Outbid</a:t>
                      </a:r>
                      <a:endParaRPr lang="en-US" sz="4000" dirty="0"/>
                    </a:p>
                  </a:txBody>
                  <a:tcPr/>
                </a:tc>
                <a:tc>
                  <a:txBody>
                    <a:bodyPr/>
                    <a:lstStyle/>
                    <a:p>
                      <a:r>
                        <a:rPr lang="en-US" sz="4000" dirty="0" smtClean="0"/>
                        <a:t>Primary</a:t>
                      </a:r>
                      <a:endParaRPr lang="en-US" sz="4000" dirty="0"/>
                    </a:p>
                  </a:txBody>
                  <a:tcPr>
                    <a:solidFill>
                      <a:srgbClr val="2B9999">
                        <a:alpha val="70000"/>
                      </a:srgbClr>
                    </a:solidFill>
                  </a:tcPr>
                </a:tc>
                <a:tc>
                  <a:txBody>
                    <a:bodyPr/>
                    <a:lstStyle/>
                    <a:p>
                      <a:r>
                        <a:rPr lang="en-US" sz="4000" dirty="0" smtClean="0"/>
                        <a:t>Secondary</a:t>
                      </a:r>
                      <a:endParaRPr lang="en-US" sz="4000" dirty="0"/>
                    </a:p>
                  </a:txBody>
                  <a:tcPr>
                    <a:solidFill>
                      <a:srgbClr val="FFFF00"/>
                    </a:solidFill>
                  </a:tcPr>
                </a:tc>
                <a:tc>
                  <a:txBody>
                    <a:bodyPr/>
                    <a:lstStyle/>
                    <a:p>
                      <a:r>
                        <a:rPr lang="en-US" sz="4000" dirty="0" smtClean="0"/>
                        <a:t>Primary</a:t>
                      </a:r>
                      <a:endParaRPr lang="en-US" sz="4000" dirty="0"/>
                    </a:p>
                  </a:txBody>
                  <a:tcPr>
                    <a:solidFill>
                      <a:srgbClr val="2B9999">
                        <a:alpha val="70000"/>
                      </a:srgbClr>
                    </a:solidFill>
                  </a:tcPr>
                </a:tc>
                <a:tc>
                  <a:txBody>
                    <a:bodyPr/>
                    <a:lstStyle/>
                    <a:p>
                      <a:endParaRPr lang="en-US" sz="4000" dirty="0"/>
                    </a:p>
                  </a:txBody>
                  <a:tcPr/>
                </a:tc>
                <a:extLst>
                  <a:ext uri="{0D108BD9-81ED-4DB2-BD59-A6C34878D82A}">
                    <a16:rowId xmlns:a16="http://schemas.microsoft.com/office/drawing/2014/main" val="10008"/>
                  </a:ext>
                </a:extLst>
              </a:tr>
              <a:tr h="370840">
                <a:tc>
                  <a:txBody>
                    <a:bodyPr/>
                    <a:lstStyle/>
                    <a:p>
                      <a:r>
                        <a:rPr lang="en-US" sz="4000" dirty="0" smtClean="0"/>
                        <a:t>CS/Policy</a:t>
                      </a:r>
                      <a:r>
                        <a:rPr lang="en-US" sz="4000" baseline="0" dirty="0" smtClean="0"/>
                        <a:t> </a:t>
                      </a:r>
                      <a:r>
                        <a:rPr lang="en-US" sz="4000" dirty="0" smtClean="0"/>
                        <a:t>Compliance</a:t>
                      </a:r>
                      <a:endParaRPr lang="en-US" sz="4000" dirty="0"/>
                    </a:p>
                  </a:txBody>
                  <a:tcPr/>
                </a:tc>
                <a:tc>
                  <a:txBody>
                    <a:bodyPr/>
                    <a:lstStyle/>
                    <a:p>
                      <a:endParaRPr lang="en-US" sz="4000" dirty="0"/>
                    </a:p>
                  </a:txBody>
                  <a:tcPr/>
                </a:tc>
                <a:tc>
                  <a:txBody>
                    <a:bodyPr/>
                    <a:lstStyle/>
                    <a:p>
                      <a:r>
                        <a:rPr lang="en-US" sz="4000" dirty="0" smtClean="0"/>
                        <a:t>Primary</a:t>
                      </a:r>
                      <a:endParaRPr lang="en-US" sz="4000" dirty="0"/>
                    </a:p>
                  </a:txBody>
                  <a:tcPr>
                    <a:solidFill>
                      <a:srgbClr val="2B9999">
                        <a:alpha val="70000"/>
                      </a:srgbClr>
                    </a:solidFill>
                  </a:tcPr>
                </a:tc>
                <a:tc>
                  <a:txBody>
                    <a:bodyPr/>
                    <a:lstStyle/>
                    <a:p>
                      <a:r>
                        <a:rPr lang="en-US" sz="4000" dirty="0" smtClean="0"/>
                        <a:t>Primary</a:t>
                      </a:r>
                      <a:endParaRPr lang="en-US" sz="4000" dirty="0"/>
                    </a:p>
                  </a:txBody>
                  <a:tcPr>
                    <a:solidFill>
                      <a:srgbClr val="2B9999">
                        <a:alpha val="70000"/>
                      </a:srgbClr>
                    </a:solidFill>
                  </a:tcPr>
                </a:tc>
                <a:tc>
                  <a:txBody>
                    <a:bodyPr/>
                    <a:lstStyle/>
                    <a:p>
                      <a:endParaRPr lang="en-US" sz="4000" dirty="0"/>
                    </a:p>
                  </a:txBody>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201048806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Shape 301"/>
          <p:cNvSpPr>
            <a:spLocks noGrp="1"/>
          </p:cNvSpPr>
          <p:nvPr>
            <p:ph type="title"/>
          </p:nvPr>
        </p:nvSpPr>
        <p:spPr>
          <a:prstGeom prst="rect">
            <a:avLst/>
          </a:prstGeom>
        </p:spPr>
        <p:txBody>
          <a:bodyPr/>
          <a:lstStyle>
            <a:lvl1pPr>
              <a:tabLst>
                <a:tab pos="1295400" algn="l"/>
              </a:tabLst>
              <a:defRPr sz="7500" b="1" spc="-375">
                <a:latin typeface="Helvetica Neue"/>
                <a:ea typeface="Helvetica Neue"/>
                <a:cs typeface="Helvetica Neue"/>
                <a:sym typeface="Helvetica Neue"/>
              </a:defRPr>
            </a:lvl1pPr>
          </a:lstStyle>
          <a:p>
            <a:pPr defTabSz="914400"/>
            <a:r>
              <a:t>Don’t confuse our values with our voice.</a:t>
            </a:r>
          </a:p>
        </p:txBody>
      </p:sp>
    </p:spTree>
    <p:extLst>
      <p:ext uri="{BB962C8B-B14F-4D97-AF65-F5344CB8AC3E}">
        <p14:creationId xmlns:p14="http://schemas.microsoft.com/office/powerpoint/2010/main" val="2611706087"/>
      </p:ext>
    </p:extLst>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 name="Shape 303"/>
          <p:cNvSpPr>
            <a:spLocks noGrp="1"/>
          </p:cNvSpPr>
          <p:nvPr>
            <p:ph type="body" idx="1"/>
          </p:nvPr>
        </p:nvSpPr>
        <p:spPr>
          <a:prstGeom prst="rect">
            <a:avLst/>
          </a:prstGeom>
        </p:spPr>
        <p:txBody>
          <a:bodyPr/>
          <a:lstStyle/>
          <a:p>
            <a:pPr marL="0" indent="0" defTabSz="457200">
              <a:lnSpc>
                <a:spcPct val="117999"/>
              </a:lnSpc>
              <a:spcBef>
                <a:spcPts val="0"/>
              </a:spcBef>
              <a:buSzTx/>
              <a:buNone/>
              <a:defRPr>
                <a:latin typeface="Helvetica Neue"/>
                <a:ea typeface="Helvetica Neue"/>
                <a:cs typeface="Helvetica Neue"/>
                <a:sym typeface="Helvetica Neue"/>
              </a:defRPr>
            </a:pPr>
            <a:r>
              <a:rPr dirty="0"/>
              <a:t>You’ll notice we didn’t say our writing should be bold. Or courageous. Or any of the other things listed in our values. That’s because our values are just that. </a:t>
            </a:r>
            <a:r>
              <a:rPr i="1" dirty="0"/>
              <a:t>Our</a:t>
            </a:r>
            <a:r>
              <a:rPr dirty="0"/>
              <a:t> values.</a:t>
            </a:r>
          </a:p>
          <a:p>
            <a:pPr marL="0" indent="0" defTabSz="457200">
              <a:lnSpc>
                <a:spcPct val="117999"/>
              </a:lnSpc>
              <a:spcBef>
                <a:spcPts val="0"/>
              </a:spcBef>
              <a:buSzTx/>
              <a:buNone/>
              <a:defRPr>
                <a:latin typeface="Helvetica Neue"/>
                <a:ea typeface="Helvetica Neue"/>
                <a:cs typeface="Helvetica Neue"/>
                <a:sym typeface="Helvetica Neue"/>
              </a:defRPr>
            </a:pPr>
            <a:endParaRPr dirty="0"/>
          </a:p>
          <a:p>
            <a:pPr marL="0" indent="0" defTabSz="457200">
              <a:lnSpc>
                <a:spcPct val="117999"/>
              </a:lnSpc>
              <a:spcBef>
                <a:spcPts val="0"/>
              </a:spcBef>
              <a:buSzTx/>
              <a:buNone/>
              <a:defRPr>
                <a:latin typeface="Helvetica Neue"/>
                <a:ea typeface="Helvetica Neue"/>
                <a:cs typeface="Helvetica Neue"/>
                <a:sym typeface="Helvetica Neue"/>
              </a:defRPr>
            </a:pPr>
            <a:r>
              <a:rPr dirty="0"/>
              <a:t>They should be visible in our actions, not in our tone of voice. And they should guide what we do, not how we talk about ourselves.</a:t>
            </a:r>
          </a:p>
          <a:p>
            <a:pPr marL="0" indent="0" defTabSz="457200">
              <a:lnSpc>
                <a:spcPct val="117999"/>
              </a:lnSpc>
              <a:spcBef>
                <a:spcPts val="0"/>
              </a:spcBef>
              <a:buSzTx/>
              <a:buNone/>
              <a:defRPr>
                <a:latin typeface="Helvetica Neue"/>
                <a:ea typeface="Helvetica Neue"/>
                <a:cs typeface="Helvetica Neue"/>
                <a:sym typeface="Helvetica Neue"/>
              </a:defRPr>
            </a:pPr>
            <a:endParaRPr dirty="0"/>
          </a:p>
          <a:p>
            <a:pPr marL="0" indent="0" defTabSz="457200">
              <a:lnSpc>
                <a:spcPct val="117999"/>
              </a:lnSpc>
              <a:spcBef>
                <a:spcPts val="0"/>
              </a:spcBef>
              <a:buSzTx/>
              <a:buNone/>
              <a:defRPr>
                <a:latin typeface="Helvetica Neue"/>
                <a:ea typeface="Helvetica Neue"/>
                <a:cs typeface="Helvetica Neue"/>
                <a:sym typeface="Helvetica Neue"/>
              </a:defRPr>
            </a:pPr>
            <a:r>
              <a:rPr dirty="0"/>
              <a:t>So let’s </a:t>
            </a:r>
            <a:r>
              <a:rPr i="1" dirty="0"/>
              <a:t>be</a:t>
            </a:r>
            <a:r>
              <a:rPr dirty="0"/>
              <a:t> bold. Let’s </a:t>
            </a:r>
            <a:r>
              <a:rPr i="1" dirty="0"/>
              <a:t>be</a:t>
            </a:r>
            <a:r>
              <a:rPr dirty="0"/>
              <a:t> courageous. Let’s create emails that are actually helpful. That tell people exactly what they need to know. And do it in a way that values that person’s time and mental bandwidth.</a:t>
            </a:r>
          </a:p>
        </p:txBody>
      </p:sp>
    </p:spTree>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Shape 215"/>
          <p:cNvSpPr/>
          <p:nvPr/>
        </p:nvSpPr>
        <p:spPr>
          <a:xfrm>
            <a:off x="1741806" y="6197600"/>
            <a:ext cx="19240501" cy="133369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spAutoFit/>
          </a:bodyPr>
          <a:lstStyle>
            <a:lvl1pPr algn="l">
              <a:tabLst>
                <a:tab pos="1295400" algn="l"/>
              </a:tabLst>
              <a:defRPr sz="8000" spc="-400">
                <a:solidFill>
                  <a:srgbClr val="FFFFFF"/>
                </a:solidFill>
                <a:latin typeface="Helvetica Neue Medium"/>
                <a:ea typeface="Helvetica Neue Medium"/>
                <a:cs typeface="Helvetica Neue Medium"/>
                <a:sym typeface="Helvetica Neue Medium"/>
              </a:defRPr>
            </a:lvl1pPr>
          </a:lstStyle>
          <a:p>
            <a:pPr defTabSz="914400"/>
            <a:r>
              <a:rPr lang="en-US" dirty="0" smtClean="0"/>
              <a:t>CUSTOMER SUPPORT GUIDELINES</a:t>
            </a:r>
            <a:endParaRPr dirty="0"/>
          </a:p>
        </p:txBody>
      </p:sp>
    </p:spTree>
    <p:extLst>
      <p:ext uri="{BB962C8B-B14F-4D97-AF65-F5344CB8AC3E}">
        <p14:creationId xmlns:p14="http://schemas.microsoft.com/office/powerpoint/2010/main" val="1084971144"/>
      </p:ext>
    </p:extLst>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41378" y="1787972"/>
            <a:ext cx="15542624" cy="8742726"/>
          </a:xfrm>
          <a:prstGeom prst="rect">
            <a:avLst/>
          </a:prstGeom>
        </p:spPr>
      </p:pic>
      <p:pic>
        <p:nvPicPr>
          <p:cNvPr id="18" name="Picture 17"/>
          <p:cNvPicPr>
            <a:picLocks noChangeAspect="1"/>
          </p:cNvPicPr>
          <p:nvPr/>
        </p:nvPicPr>
        <p:blipFill>
          <a:blip r:embed="rId3"/>
          <a:stretch>
            <a:fillRect/>
          </a:stretch>
        </p:blipFill>
        <p:spPr>
          <a:xfrm>
            <a:off x="4523103" y="4325025"/>
            <a:ext cx="4137422" cy="1097376"/>
          </a:xfrm>
          <a:prstGeom prst="rect">
            <a:avLst/>
          </a:prstGeom>
        </p:spPr>
      </p:pic>
      <p:sp>
        <p:nvSpPr>
          <p:cNvPr id="19" name="Shape 230"/>
          <p:cNvSpPr txBox="1">
            <a:spLocks/>
          </p:cNvSpPr>
          <p:nvPr/>
        </p:nvSpPr>
        <p:spPr>
          <a:xfrm>
            <a:off x="-1068171" y="2953555"/>
            <a:ext cx="6565090" cy="2061096"/>
          </a:xfrm>
          <a:prstGeom prst="rect">
            <a:avLst/>
          </a:prstGeom>
          <a:ln w="12700">
            <a:miter lim="400000"/>
          </a:ln>
          <a:extLst>
            <a:ext uri="{C572A759-6A51-4108-AA02-DFA0A04FC94B}">
              <ma14:wrappingTextBoxFlag xmlns:ma14="http://schemas.microsoft.com/office/mac/drawingml/2011/main" xmlns="" val="1"/>
            </a:ext>
          </a:extLst>
        </p:spPr>
        <p:txBody>
          <a:bodyPr lIns="101600" tIns="101600" rIns="101600" bIns="101600" anchor="ctr">
            <a:normAutofit/>
          </a:bodyPr>
          <a:lstStyle>
            <a:lvl1pPr marL="63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1pPr>
            <a:lvl2pPr marL="127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2pPr>
            <a:lvl3pPr marL="190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3pPr>
            <a:lvl4pPr marL="254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4pPr>
            <a:lvl5pPr marL="317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5pPr>
            <a:lvl6pPr marL="381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6pPr>
            <a:lvl7pPr marL="444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7pPr>
            <a:lvl8pPr marL="508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8pPr>
            <a:lvl9pPr marL="571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9pPr>
          </a:lstStyle>
          <a:p>
            <a:pPr marL="0" indent="0" algn="ctr" defTabSz="914380" hangingPunct="1">
              <a:lnSpc>
                <a:spcPct val="117999"/>
              </a:lnSpc>
              <a:spcBef>
                <a:spcPts val="0"/>
              </a:spcBef>
              <a:buNone/>
              <a:defRPr>
                <a:latin typeface="Helvetica Neue"/>
                <a:ea typeface="Helvetica Neue"/>
                <a:cs typeface="Helvetica Neue"/>
                <a:sym typeface="Helvetica Neue"/>
              </a:defRPr>
            </a:pPr>
            <a:r>
              <a:rPr lang="en-US" sz="3600" b="1" dirty="0">
                <a:solidFill>
                  <a:srgbClr val="000000">
                    <a:lumMod val="75000"/>
                    <a:lumOff val="25000"/>
                  </a:srgbClr>
                </a:solidFill>
                <a:latin typeface="Helvetica Neue"/>
                <a:ea typeface="Helvetica Neue"/>
                <a:cs typeface="Helvetica Neue"/>
                <a:sym typeface="Helvetica Neue"/>
              </a:rPr>
              <a:t>SUBJECT</a:t>
            </a:r>
          </a:p>
        </p:txBody>
      </p:sp>
      <p:sp>
        <p:nvSpPr>
          <p:cNvPr id="20" name="Shape 230"/>
          <p:cNvSpPr txBox="1">
            <a:spLocks/>
          </p:cNvSpPr>
          <p:nvPr/>
        </p:nvSpPr>
        <p:spPr>
          <a:xfrm>
            <a:off x="-1110221" y="3983571"/>
            <a:ext cx="6565090" cy="2061096"/>
          </a:xfrm>
          <a:prstGeom prst="rect">
            <a:avLst/>
          </a:prstGeom>
          <a:ln w="12700">
            <a:miter lim="400000"/>
          </a:ln>
          <a:extLst>
            <a:ext uri="{C572A759-6A51-4108-AA02-DFA0A04FC94B}">
              <ma14:wrappingTextBoxFlag xmlns:ma14="http://schemas.microsoft.com/office/mac/drawingml/2011/main" xmlns="" val="1"/>
            </a:ext>
          </a:extLst>
        </p:spPr>
        <p:txBody>
          <a:bodyPr lIns="101600" tIns="101600" rIns="101600" bIns="101600" anchor="ctr">
            <a:normAutofit/>
          </a:bodyPr>
          <a:lstStyle>
            <a:lvl1pPr marL="63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1pPr>
            <a:lvl2pPr marL="127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2pPr>
            <a:lvl3pPr marL="190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3pPr>
            <a:lvl4pPr marL="254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4pPr>
            <a:lvl5pPr marL="317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5pPr>
            <a:lvl6pPr marL="381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6pPr>
            <a:lvl7pPr marL="444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7pPr>
            <a:lvl8pPr marL="508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8pPr>
            <a:lvl9pPr marL="571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9pPr>
          </a:lstStyle>
          <a:p>
            <a:pPr marL="0" indent="0" algn="ctr" defTabSz="914380" hangingPunct="1">
              <a:lnSpc>
                <a:spcPct val="117999"/>
              </a:lnSpc>
              <a:spcBef>
                <a:spcPts val="0"/>
              </a:spcBef>
              <a:buNone/>
              <a:defRPr>
                <a:latin typeface="Helvetica Neue"/>
                <a:ea typeface="Helvetica Neue"/>
                <a:cs typeface="Helvetica Neue"/>
                <a:sym typeface="Helvetica Neue"/>
              </a:defRPr>
            </a:pPr>
            <a:r>
              <a:rPr lang="en-US" sz="3600" b="1" dirty="0">
                <a:solidFill>
                  <a:srgbClr val="000000">
                    <a:lumMod val="75000"/>
                    <a:lumOff val="25000"/>
                  </a:srgbClr>
                </a:solidFill>
                <a:latin typeface="Helvetica Neue"/>
                <a:ea typeface="Helvetica Neue"/>
                <a:cs typeface="Helvetica Neue"/>
                <a:sym typeface="Helvetica Neue"/>
              </a:rPr>
              <a:t>GREETING</a:t>
            </a:r>
          </a:p>
        </p:txBody>
      </p:sp>
      <p:pic>
        <p:nvPicPr>
          <p:cNvPr id="21" name="Picture 20"/>
          <p:cNvPicPr>
            <a:picLocks noChangeAspect="1"/>
          </p:cNvPicPr>
          <p:nvPr/>
        </p:nvPicPr>
        <p:blipFill>
          <a:blip r:embed="rId3"/>
          <a:stretch>
            <a:fillRect/>
          </a:stretch>
        </p:blipFill>
        <p:spPr>
          <a:xfrm>
            <a:off x="4523102" y="3395525"/>
            <a:ext cx="4137424" cy="1097376"/>
          </a:xfrm>
          <a:prstGeom prst="rect">
            <a:avLst/>
          </a:prstGeom>
        </p:spPr>
      </p:pic>
      <p:sp>
        <p:nvSpPr>
          <p:cNvPr id="22" name="Shape 230"/>
          <p:cNvSpPr txBox="1">
            <a:spLocks/>
          </p:cNvSpPr>
          <p:nvPr/>
        </p:nvSpPr>
        <p:spPr>
          <a:xfrm>
            <a:off x="-675665" y="6450273"/>
            <a:ext cx="6565090" cy="2061096"/>
          </a:xfrm>
          <a:prstGeom prst="rect">
            <a:avLst/>
          </a:prstGeom>
          <a:ln w="12700">
            <a:miter lim="400000"/>
          </a:ln>
          <a:extLst>
            <a:ext uri="{C572A759-6A51-4108-AA02-DFA0A04FC94B}">
              <ma14:wrappingTextBoxFlag xmlns:ma14="http://schemas.microsoft.com/office/mac/drawingml/2011/main" xmlns="" val="1"/>
            </a:ext>
          </a:extLst>
        </p:spPr>
        <p:txBody>
          <a:bodyPr lIns="101600" tIns="101600" rIns="101600" bIns="101600" anchor="ctr">
            <a:normAutofit/>
          </a:bodyPr>
          <a:lstStyle>
            <a:lvl1pPr marL="63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1pPr>
            <a:lvl2pPr marL="127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2pPr>
            <a:lvl3pPr marL="190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3pPr>
            <a:lvl4pPr marL="254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4pPr>
            <a:lvl5pPr marL="317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5pPr>
            <a:lvl6pPr marL="381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6pPr>
            <a:lvl7pPr marL="444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7pPr>
            <a:lvl8pPr marL="508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8pPr>
            <a:lvl9pPr marL="571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9pPr>
          </a:lstStyle>
          <a:p>
            <a:pPr marL="0" indent="0" algn="ctr" defTabSz="914380" hangingPunct="1">
              <a:lnSpc>
                <a:spcPct val="117999"/>
              </a:lnSpc>
              <a:spcBef>
                <a:spcPts val="0"/>
              </a:spcBef>
              <a:buNone/>
              <a:defRPr>
                <a:latin typeface="Helvetica Neue"/>
                <a:ea typeface="Helvetica Neue"/>
                <a:cs typeface="Helvetica Neue"/>
                <a:sym typeface="Helvetica Neue"/>
              </a:defRPr>
            </a:pPr>
            <a:r>
              <a:rPr lang="en-US" sz="3600" b="1" dirty="0">
                <a:solidFill>
                  <a:srgbClr val="000000">
                    <a:lumMod val="75000"/>
                    <a:lumOff val="25000"/>
                  </a:srgbClr>
                </a:solidFill>
                <a:latin typeface="Helvetica Neue"/>
                <a:ea typeface="Helvetica Neue"/>
                <a:cs typeface="Helvetica Neue"/>
                <a:sym typeface="Helvetica Neue"/>
              </a:rPr>
              <a:t>BODY</a:t>
            </a:r>
          </a:p>
        </p:txBody>
      </p:sp>
      <p:sp>
        <p:nvSpPr>
          <p:cNvPr id="23" name="Shape 230"/>
          <p:cNvSpPr txBox="1">
            <a:spLocks/>
          </p:cNvSpPr>
          <p:nvPr/>
        </p:nvSpPr>
        <p:spPr>
          <a:xfrm>
            <a:off x="-1239653" y="8097165"/>
            <a:ext cx="6565090" cy="2061096"/>
          </a:xfrm>
          <a:prstGeom prst="rect">
            <a:avLst/>
          </a:prstGeom>
          <a:ln w="12700">
            <a:miter lim="400000"/>
          </a:ln>
          <a:extLst>
            <a:ext uri="{C572A759-6A51-4108-AA02-DFA0A04FC94B}">
              <ma14:wrappingTextBoxFlag xmlns:ma14="http://schemas.microsoft.com/office/mac/drawingml/2011/main" xmlns="" val="1"/>
            </a:ext>
          </a:extLst>
        </p:spPr>
        <p:txBody>
          <a:bodyPr lIns="101600" tIns="101600" rIns="101600" bIns="101600" anchor="ctr">
            <a:normAutofit/>
          </a:bodyPr>
          <a:lstStyle>
            <a:lvl1pPr marL="63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1pPr>
            <a:lvl2pPr marL="127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2pPr>
            <a:lvl3pPr marL="190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3pPr>
            <a:lvl4pPr marL="254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4pPr>
            <a:lvl5pPr marL="317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5pPr>
            <a:lvl6pPr marL="381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6pPr>
            <a:lvl7pPr marL="444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7pPr>
            <a:lvl8pPr marL="508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8pPr>
            <a:lvl9pPr marL="571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9pPr>
          </a:lstStyle>
          <a:p>
            <a:pPr marL="0" indent="0" algn="ctr" defTabSz="914380" hangingPunct="1">
              <a:lnSpc>
                <a:spcPct val="117999"/>
              </a:lnSpc>
              <a:spcBef>
                <a:spcPts val="0"/>
              </a:spcBef>
              <a:buNone/>
              <a:defRPr>
                <a:latin typeface="Helvetica Neue"/>
                <a:ea typeface="Helvetica Neue"/>
                <a:cs typeface="Helvetica Neue"/>
                <a:sym typeface="Helvetica Neue"/>
              </a:defRPr>
            </a:pPr>
            <a:r>
              <a:rPr lang="en-US" sz="3600" b="1" dirty="0">
                <a:solidFill>
                  <a:srgbClr val="000000">
                    <a:lumMod val="75000"/>
                    <a:lumOff val="25000"/>
                  </a:srgbClr>
                </a:solidFill>
                <a:latin typeface="Helvetica Neue"/>
                <a:ea typeface="Helvetica Neue"/>
                <a:cs typeface="Helvetica Neue"/>
                <a:sym typeface="Helvetica Neue"/>
              </a:rPr>
              <a:t>CLOSING TEXT</a:t>
            </a:r>
          </a:p>
        </p:txBody>
      </p:sp>
      <p:pic>
        <p:nvPicPr>
          <p:cNvPr id="24" name="Picture 23"/>
          <p:cNvPicPr>
            <a:picLocks noChangeAspect="1"/>
          </p:cNvPicPr>
          <p:nvPr/>
        </p:nvPicPr>
        <p:blipFill>
          <a:blip r:embed="rId3"/>
          <a:stretch>
            <a:fillRect/>
          </a:stretch>
        </p:blipFill>
        <p:spPr>
          <a:xfrm>
            <a:off x="4523103" y="6870689"/>
            <a:ext cx="4137422" cy="1097376"/>
          </a:xfrm>
          <a:prstGeom prst="rect">
            <a:avLst/>
          </a:prstGeom>
        </p:spPr>
      </p:pic>
      <p:pic>
        <p:nvPicPr>
          <p:cNvPr id="25" name="Picture 24"/>
          <p:cNvPicPr>
            <a:picLocks noChangeAspect="1"/>
          </p:cNvPicPr>
          <p:nvPr/>
        </p:nvPicPr>
        <p:blipFill>
          <a:blip r:embed="rId3"/>
          <a:stretch>
            <a:fillRect/>
          </a:stretch>
        </p:blipFill>
        <p:spPr>
          <a:xfrm>
            <a:off x="4521971" y="8537117"/>
            <a:ext cx="4137422" cy="1097376"/>
          </a:xfrm>
          <a:prstGeom prst="rect">
            <a:avLst/>
          </a:prstGeom>
        </p:spPr>
      </p:pic>
      <p:sp>
        <p:nvSpPr>
          <p:cNvPr id="26" name="Shape 230"/>
          <p:cNvSpPr txBox="1">
            <a:spLocks/>
          </p:cNvSpPr>
          <p:nvPr/>
        </p:nvSpPr>
        <p:spPr>
          <a:xfrm>
            <a:off x="116172" y="10556446"/>
            <a:ext cx="24267828" cy="2549954"/>
          </a:xfrm>
          <a:prstGeom prst="rect">
            <a:avLst/>
          </a:prstGeom>
          <a:ln w="12700">
            <a:miter lim="400000"/>
          </a:ln>
          <a:extLst>
            <a:ext uri="{C572A759-6A51-4108-AA02-DFA0A04FC94B}">
              <ma14:wrappingTextBoxFlag xmlns:ma14="http://schemas.microsoft.com/office/mac/drawingml/2011/main" xmlns="" val="1"/>
            </a:ext>
          </a:extLst>
        </p:spPr>
        <p:txBody>
          <a:bodyPr lIns="101600" tIns="101600" rIns="101600" bIns="101600" anchor="ctr">
            <a:normAutofit fontScale="92500" lnSpcReduction="10000"/>
          </a:bodyPr>
          <a:lstStyle>
            <a:lvl1pPr marL="63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1pPr>
            <a:lvl2pPr marL="127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2pPr>
            <a:lvl3pPr marL="190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3pPr>
            <a:lvl4pPr marL="254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4pPr>
            <a:lvl5pPr marL="317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5pPr>
            <a:lvl6pPr marL="381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6pPr>
            <a:lvl7pPr marL="444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7pPr>
            <a:lvl8pPr marL="508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8pPr>
            <a:lvl9pPr marL="571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9pPr>
          </a:lstStyle>
          <a:p>
            <a:pPr marL="0" indent="0" defTabSz="914380" hangingPunct="1">
              <a:lnSpc>
                <a:spcPct val="117999"/>
              </a:lnSpc>
              <a:spcBef>
                <a:spcPts val="0"/>
              </a:spcBef>
              <a:buNone/>
              <a:defRPr>
                <a:latin typeface="Helvetica Neue"/>
                <a:ea typeface="Helvetica Neue"/>
                <a:cs typeface="Helvetica Neue"/>
                <a:sym typeface="Helvetica Neue"/>
              </a:defRPr>
            </a:pPr>
            <a:r>
              <a:rPr lang="en-US" sz="3600" dirty="0">
                <a:solidFill>
                  <a:srgbClr val="000000">
                    <a:lumMod val="75000"/>
                    <a:lumOff val="25000"/>
                  </a:srgbClr>
                </a:solidFill>
                <a:latin typeface="Helvetica Neue"/>
                <a:ea typeface="Helvetica Neue"/>
                <a:cs typeface="Helvetica Neue"/>
                <a:sym typeface="Helvetica Neue"/>
              </a:rPr>
              <a:t>- </a:t>
            </a:r>
            <a:r>
              <a:rPr lang="en-US" sz="3600" b="1" dirty="0" smtClean="0">
                <a:solidFill>
                  <a:srgbClr val="000000">
                    <a:lumMod val="75000"/>
                    <a:lumOff val="25000"/>
                  </a:srgbClr>
                </a:solidFill>
                <a:latin typeface="Helvetica Neue"/>
                <a:ea typeface="Helvetica Neue"/>
                <a:cs typeface="Helvetica Neue"/>
                <a:sym typeface="Helvetica Neue"/>
              </a:rPr>
              <a:t>Subject: </a:t>
            </a:r>
            <a:r>
              <a:rPr lang="en-US" sz="3600" dirty="0" smtClean="0">
                <a:solidFill>
                  <a:srgbClr val="000000">
                    <a:lumMod val="75000"/>
                    <a:lumOff val="25000"/>
                  </a:srgbClr>
                </a:solidFill>
                <a:latin typeface="Helvetica Neue"/>
                <a:ea typeface="Helvetica Neue"/>
                <a:cs typeface="Helvetica Neue"/>
                <a:sym typeface="Helvetica Neue"/>
              </a:rPr>
              <a:t>Use general email guidelines. If space is an issue, put “eBay” at the end, or don’t use “eBay” at all.</a:t>
            </a:r>
            <a:endParaRPr lang="en-US" sz="3600" dirty="0">
              <a:solidFill>
                <a:srgbClr val="000000">
                  <a:lumMod val="75000"/>
                  <a:lumOff val="25000"/>
                </a:srgbClr>
              </a:solidFill>
              <a:latin typeface="Helvetica Neue"/>
              <a:ea typeface="Helvetica Neue"/>
              <a:cs typeface="Helvetica Neue"/>
              <a:sym typeface="Helvetica Neue"/>
            </a:endParaRPr>
          </a:p>
          <a:p>
            <a:pPr marL="0" indent="0" defTabSz="914380" hangingPunct="1">
              <a:lnSpc>
                <a:spcPct val="117999"/>
              </a:lnSpc>
              <a:spcBef>
                <a:spcPts val="0"/>
              </a:spcBef>
              <a:buNone/>
              <a:defRPr>
                <a:latin typeface="Helvetica Neue"/>
                <a:ea typeface="Helvetica Neue"/>
                <a:cs typeface="Helvetica Neue"/>
                <a:sym typeface="Helvetica Neue"/>
              </a:defRPr>
            </a:pPr>
            <a:r>
              <a:rPr lang="en-US" sz="3600" dirty="0">
                <a:solidFill>
                  <a:srgbClr val="000000">
                    <a:lumMod val="75000"/>
                    <a:lumOff val="25000"/>
                  </a:srgbClr>
                </a:solidFill>
                <a:latin typeface="Helvetica Neue"/>
                <a:ea typeface="Helvetica Neue"/>
                <a:cs typeface="Helvetica Neue"/>
                <a:sym typeface="Helvetica Neue"/>
              </a:rPr>
              <a:t>- </a:t>
            </a:r>
            <a:r>
              <a:rPr lang="en-US" sz="3600" b="1" dirty="0" smtClean="0">
                <a:solidFill>
                  <a:srgbClr val="000000">
                    <a:lumMod val="75000"/>
                    <a:lumOff val="25000"/>
                  </a:srgbClr>
                </a:solidFill>
                <a:latin typeface="Helvetica Neue"/>
                <a:ea typeface="Helvetica Neue"/>
                <a:cs typeface="Helvetica Neue"/>
                <a:sym typeface="Helvetica Neue"/>
              </a:rPr>
              <a:t>Body: </a:t>
            </a:r>
            <a:r>
              <a:rPr lang="en-US" sz="3600" dirty="0" smtClean="0">
                <a:solidFill>
                  <a:srgbClr val="000000">
                    <a:lumMod val="75000"/>
                    <a:lumOff val="25000"/>
                  </a:srgbClr>
                </a:solidFill>
                <a:latin typeface="Helvetica Neue"/>
                <a:ea typeface="Helvetica Neue"/>
                <a:cs typeface="Helvetica Neue"/>
                <a:sym typeface="Helvetica Neue"/>
              </a:rPr>
              <a:t>Use general email guidelines. However, CTA is </a:t>
            </a:r>
            <a:r>
              <a:rPr lang="en-US" sz="3600" dirty="0">
                <a:solidFill>
                  <a:srgbClr val="000000">
                    <a:lumMod val="75000"/>
                    <a:lumOff val="25000"/>
                  </a:srgbClr>
                </a:solidFill>
                <a:latin typeface="Helvetica Neue"/>
                <a:ea typeface="Helvetica Neue"/>
                <a:cs typeface="Helvetica Neue"/>
                <a:sym typeface="Helvetica Neue"/>
              </a:rPr>
              <a:t>a hyperlink with preceding explanatory </a:t>
            </a:r>
            <a:r>
              <a:rPr lang="en-US" sz="3600" dirty="0" smtClean="0">
                <a:solidFill>
                  <a:srgbClr val="000000">
                    <a:lumMod val="75000"/>
                    <a:lumOff val="25000"/>
                  </a:srgbClr>
                </a:solidFill>
                <a:latin typeface="Helvetica Neue"/>
                <a:ea typeface="Helvetica Neue"/>
                <a:cs typeface="Helvetica Neue"/>
                <a:sym typeface="Helvetica Neue"/>
              </a:rPr>
              <a:t>text.</a:t>
            </a:r>
            <a:endParaRPr lang="en-US" sz="3600" dirty="0">
              <a:solidFill>
                <a:srgbClr val="000000">
                  <a:lumMod val="75000"/>
                  <a:lumOff val="25000"/>
                </a:srgbClr>
              </a:solidFill>
              <a:latin typeface="Helvetica Neue"/>
              <a:ea typeface="Helvetica Neue"/>
              <a:cs typeface="Helvetica Neue"/>
              <a:sym typeface="Helvetica Neue"/>
            </a:endParaRPr>
          </a:p>
          <a:p>
            <a:pPr marL="0" indent="0" defTabSz="914380" hangingPunct="1">
              <a:lnSpc>
                <a:spcPct val="117999"/>
              </a:lnSpc>
              <a:spcBef>
                <a:spcPts val="0"/>
              </a:spcBef>
              <a:buNone/>
              <a:defRPr>
                <a:latin typeface="Helvetica Neue"/>
                <a:ea typeface="Helvetica Neue"/>
                <a:cs typeface="Helvetica Neue"/>
                <a:sym typeface="Helvetica Neue"/>
              </a:defRPr>
            </a:pPr>
            <a:r>
              <a:rPr lang="en-US" sz="3600" dirty="0">
                <a:solidFill>
                  <a:srgbClr val="000000">
                    <a:lumMod val="75000"/>
                    <a:lumOff val="25000"/>
                  </a:srgbClr>
                </a:solidFill>
                <a:latin typeface="Helvetica Neue"/>
                <a:ea typeface="Helvetica Neue"/>
                <a:cs typeface="Helvetica Neue"/>
                <a:sym typeface="Helvetica Neue"/>
              </a:rPr>
              <a:t>- </a:t>
            </a:r>
            <a:r>
              <a:rPr lang="en-US" sz="3600" b="1" dirty="0" smtClean="0">
                <a:solidFill>
                  <a:srgbClr val="000000">
                    <a:lumMod val="75000"/>
                    <a:lumOff val="25000"/>
                  </a:srgbClr>
                </a:solidFill>
                <a:latin typeface="Helvetica Neue"/>
                <a:ea typeface="Helvetica Neue"/>
                <a:cs typeface="Helvetica Neue"/>
                <a:sym typeface="Helvetica Neue"/>
              </a:rPr>
              <a:t>Closing: </a:t>
            </a:r>
            <a:r>
              <a:rPr lang="en-US" sz="3600" dirty="0" smtClean="0">
                <a:solidFill>
                  <a:srgbClr val="000000">
                    <a:lumMod val="75000"/>
                    <a:lumOff val="25000"/>
                  </a:srgbClr>
                </a:solidFill>
                <a:latin typeface="Helvetica Neue"/>
                <a:ea typeface="Helvetica Neue"/>
                <a:cs typeface="Helvetica Neue"/>
                <a:sym typeface="Helvetica Neue"/>
              </a:rPr>
              <a:t>Unlike the general email guidelines, CS </a:t>
            </a:r>
            <a:r>
              <a:rPr lang="en-US" sz="3600" dirty="0">
                <a:solidFill>
                  <a:srgbClr val="000000">
                    <a:lumMod val="75000"/>
                    <a:lumOff val="25000"/>
                  </a:srgbClr>
                </a:solidFill>
                <a:latin typeface="Helvetica Neue"/>
                <a:ea typeface="Helvetica Neue"/>
                <a:cs typeface="Helvetica Neue"/>
                <a:sym typeface="Helvetica Neue"/>
              </a:rPr>
              <a:t>emails should </a:t>
            </a:r>
            <a:r>
              <a:rPr lang="en-US" sz="3600" dirty="0" smtClean="0">
                <a:solidFill>
                  <a:srgbClr val="000000">
                    <a:lumMod val="75000"/>
                    <a:lumOff val="25000"/>
                  </a:srgbClr>
                </a:solidFill>
                <a:latin typeface="Helvetica Neue"/>
                <a:ea typeface="Helvetica Neue"/>
                <a:cs typeface="Helvetica Neue"/>
                <a:sym typeface="Helvetica Neue"/>
              </a:rPr>
              <a:t>use a closing (i.e. Thanks, eBay).</a:t>
            </a:r>
            <a:endParaRPr lang="en-US" sz="3600" dirty="0">
              <a:solidFill>
                <a:srgbClr val="000000">
                  <a:lumMod val="75000"/>
                  <a:lumOff val="25000"/>
                </a:srgbClr>
              </a:solidFill>
              <a:latin typeface="Helvetica Neue"/>
              <a:ea typeface="Helvetica Neue"/>
              <a:cs typeface="Helvetica Neue"/>
              <a:sym typeface="Helvetica Neue"/>
            </a:endParaRPr>
          </a:p>
          <a:p>
            <a:pPr marL="0" indent="0" defTabSz="914380" hangingPunct="1">
              <a:lnSpc>
                <a:spcPct val="117999"/>
              </a:lnSpc>
              <a:spcBef>
                <a:spcPts val="0"/>
              </a:spcBef>
              <a:buNone/>
              <a:defRPr>
                <a:latin typeface="Helvetica Neue"/>
                <a:ea typeface="Helvetica Neue"/>
                <a:cs typeface="Helvetica Neue"/>
                <a:sym typeface="Helvetica Neue"/>
              </a:defRPr>
            </a:pPr>
            <a:r>
              <a:rPr lang="en-US" sz="3600" b="1" dirty="0" smtClean="0">
                <a:solidFill>
                  <a:srgbClr val="000000">
                    <a:lumMod val="75000"/>
                    <a:lumOff val="25000"/>
                  </a:srgbClr>
                </a:solidFill>
                <a:latin typeface="Helvetica Neue"/>
                <a:ea typeface="Helvetica Neue"/>
                <a:cs typeface="Helvetica Neue"/>
                <a:sym typeface="Helvetica Neue"/>
              </a:rPr>
              <a:t>- Other important guidelines: </a:t>
            </a:r>
            <a:r>
              <a:rPr lang="en-US" sz="3600" dirty="0" smtClean="0">
                <a:solidFill>
                  <a:srgbClr val="000000">
                    <a:lumMod val="75000"/>
                    <a:lumOff val="25000"/>
                  </a:srgbClr>
                </a:solidFill>
                <a:latin typeface="Helvetica Neue"/>
                <a:ea typeface="Helvetica Neue"/>
                <a:cs typeface="Helvetica Neue"/>
                <a:sym typeface="Helvetica Neue"/>
              </a:rPr>
              <a:t>See </a:t>
            </a:r>
            <a:r>
              <a:rPr lang="en-US" sz="3600" dirty="0">
                <a:solidFill>
                  <a:srgbClr val="000000">
                    <a:lumMod val="75000"/>
                    <a:lumOff val="25000"/>
                  </a:srgbClr>
                </a:solidFill>
                <a:latin typeface="Helvetica Neue"/>
                <a:ea typeface="Helvetica Neue"/>
                <a:cs typeface="Helvetica Neue"/>
                <a:sym typeface="Helvetica Neue"/>
              </a:rPr>
              <a:t>CS emails </a:t>
            </a:r>
            <a:r>
              <a:rPr lang="en-US" sz="3600" dirty="0">
                <a:solidFill>
                  <a:srgbClr val="000000">
                    <a:lumMod val="75000"/>
                    <a:lumOff val="25000"/>
                  </a:srgbClr>
                </a:solidFill>
                <a:latin typeface="Helvetica Neue"/>
                <a:ea typeface="Helvetica Neue"/>
                <a:cs typeface="Helvetica Neue"/>
                <a:sym typeface="Helvetica Neue"/>
                <a:hlinkClick r:id="rId4"/>
              </a:rPr>
              <a:t>Project SOS Wiki</a:t>
            </a:r>
            <a:r>
              <a:rPr lang="en-US" sz="3600" dirty="0">
                <a:solidFill>
                  <a:srgbClr val="000000">
                    <a:lumMod val="75000"/>
                    <a:lumOff val="25000"/>
                  </a:srgbClr>
                </a:solidFill>
                <a:latin typeface="Helvetica Neue"/>
                <a:ea typeface="Helvetica Neue"/>
                <a:cs typeface="Helvetica Neue"/>
                <a:sym typeface="Helvetica Neue"/>
              </a:rPr>
              <a:t> for process, style guides, and other resources.</a:t>
            </a:r>
          </a:p>
        </p:txBody>
      </p:sp>
      <p:sp>
        <p:nvSpPr>
          <p:cNvPr id="13" name="Rectangle 12"/>
          <p:cNvSpPr/>
          <p:nvPr/>
        </p:nvSpPr>
        <p:spPr>
          <a:xfrm>
            <a:off x="7358979" y="766837"/>
            <a:ext cx="7486345" cy="1000274"/>
          </a:xfrm>
          <a:prstGeom prst="rect">
            <a:avLst/>
          </a:prstGeom>
        </p:spPr>
        <p:txBody>
          <a:bodyPr wrap="none">
            <a:spAutoFit/>
          </a:bodyPr>
          <a:lstStyle/>
          <a:p>
            <a:pPr defTabSz="457200">
              <a:lnSpc>
                <a:spcPct val="117999"/>
              </a:lnSpc>
              <a:defRPr>
                <a:latin typeface="Helvetica Neue"/>
                <a:ea typeface="Helvetica Neue"/>
                <a:cs typeface="Helvetica Neue"/>
                <a:sym typeface="Helvetica Neue"/>
              </a:defRPr>
            </a:pPr>
            <a:r>
              <a:rPr lang="en-US" b="1" dirty="0" smtClean="0">
                <a:solidFill>
                  <a:schemeClr val="tx1">
                    <a:lumMod val="75000"/>
                    <a:lumOff val="25000"/>
                  </a:schemeClr>
                </a:solidFill>
              </a:rPr>
              <a:t>PARTS OF A CS EMAIL </a:t>
            </a:r>
            <a:endParaRPr lang="en-US" b="1" dirty="0">
              <a:solidFill>
                <a:schemeClr val="tx1">
                  <a:lumMod val="75000"/>
                  <a:lumOff val="25000"/>
                </a:schemeClr>
              </a:solidFill>
            </a:endParaRPr>
          </a:p>
        </p:txBody>
      </p:sp>
    </p:spTree>
    <p:extLst>
      <p:ext uri="{BB962C8B-B14F-4D97-AF65-F5344CB8AC3E}">
        <p14:creationId xmlns:p14="http://schemas.microsoft.com/office/powerpoint/2010/main" val="423701379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Consider the customer context, and use this context to help form the level of detail that is provided. </a:t>
            </a:r>
          </a:p>
          <a:p>
            <a:r>
              <a:rPr lang="en-US" dirty="0" smtClean="0"/>
              <a:t>Consider:</a:t>
            </a:r>
          </a:p>
          <a:p>
            <a:pPr lvl="1"/>
            <a:r>
              <a:rPr lang="en-US" dirty="0" smtClean="0"/>
              <a:t>What are the implications for the read not taking action? Specify this in the email.</a:t>
            </a:r>
          </a:p>
          <a:p>
            <a:pPr lvl="1"/>
            <a:r>
              <a:rPr lang="en-US" dirty="0" smtClean="0"/>
              <a:t>What actions does the reader need to take? How? Specify this in the email. If no action is needed, state this.</a:t>
            </a:r>
          </a:p>
          <a:p>
            <a:pPr lvl="1"/>
            <a:r>
              <a:rPr lang="en-US" dirty="0" smtClean="0"/>
              <a:t>What experience does the reader have? What are the possible scenarios for the reader? Consider what needs to be added to the email in this context.</a:t>
            </a:r>
          </a:p>
        </p:txBody>
      </p:sp>
      <p:sp>
        <p:nvSpPr>
          <p:cNvPr id="4" name="Rectangle 3"/>
          <p:cNvSpPr/>
          <p:nvPr/>
        </p:nvSpPr>
        <p:spPr>
          <a:xfrm>
            <a:off x="7572983" y="766837"/>
            <a:ext cx="7058344" cy="1000274"/>
          </a:xfrm>
          <a:prstGeom prst="rect">
            <a:avLst/>
          </a:prstGeom>
        </p:spPr>
        <p:txBody>
          <a:bodyPr wrap="none">
            <a:spAutoFit/>
          </a:bodyPr>
          <a:lstStyle/>
          <a:p>
            <a:pPr defTabSz="457200">
              <a:lnSpc>
                <a:spcPct val="117999"/>
              </a:lnSpc>
              <a:defRPr>
                <a:latin typeface="Helvetica Neue"/>
                <a:ea typeface="Helvetica Neue"/>
                <a:cs typeface="Helvetica Neue"/>
                <a:sym typeface="Helvetica Neue"/>
              </a:defRPr>
            </a:pPr>
            <a:r>
              <a:rPr lang="en-US" b="1" dirty="0" smtClean="0">
                <a:solidFill>
                  <a:schemeClr val="tx1">
                    <a:lumMod val="75000"/>
                    <a:lumOff val="25000"/>
                  </a:schemeClr>
                </a:solidFill>
              </a:rPr>
              <a:t>WRITING FOR POLICY</a:t>
            </a:r>
            <a:endParaRPr lang="en-US" b="1" dirty="0">
              <a:solidFill>
                <a:schemeClr val="tx1">
                  <a:lumMod val="75000"/>
                  <a:lumOff val="25000"/>
                </a:schemeClr>
              </a:solidFill>
            </a:endParaRPr>
          </a:p>
        </p:txBody>
      </p:sp>
    </p:spTree>
    <p:extLst>
      <p:ext uri="{BB962C8B-B14F-4D97-AF65-F5344CB8AC3E}">
        <p14:creationId xmlns:p14="http://schemas.microsoft.com/office/powerpoint/2010/main" val="370083685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Shape 258"/>
          <p:cNvSpPr/>
          <p:nvPr/>
        </p:nvSpPr>
        <p:spPr>
          <a:xfrm>
            <a:off x="1735456" y="6328833"/>
            <a:ext cx="20342326" cy="90281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spAutoFit/>
          </a:bodyPr>
          <a:lstStyle/>
          <a:p>
            <a:pPr algn="l">
              <a:defRPr sz="5200" i="1" spc="-208">
                <a:solidFill>
                  <a:srgbClr val="FFFFFF"/>
                </a:solidFill>
                <a:latin typeface="Helvetica Neue Thin"/>
                <a:ea typeface="Helvetica Neue Thin"/>
                <a:cs typeface="Helvetica Neue Thin"/>
                <a:sym typeface="Helvetica Neue Thin"/>
              </a:defRPr>
            </a:pPr>
            <a:endParaRPr dirty="0"/>
          </a:p>
        </p:txBody>
      </p:sp>
      <p:sp>
        <p:nvSpPr>
          <p:cNvPr id="259" name="Shape 259"/>
          <p:cNvSpPr/>
          <p:nvPr/>
        </p:nvSpPr>
        <p:spPr>
          <a:xfrm>
            <a:off x="1739900" y="4309533"/>
            <a:ext cx="13932793" cy="18669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algn="l">
              <a:defRPr sz="8000" spc="-319">
                <a:solidFill>
                  <a:srgbClr val="FFFFFF"/>
                </a:solidFill>
                <a:latin typeface="Helvetica Neue Medium"/>
                <a:ea typeface="Helvetica Neue Medium"/>
                <a:cs typeface="Helvetica Neue Medium"/>
                <a:sym typeface="Helvetica Neue Medium"/>
              </a:defRPr>
            </a:lvl1pPr>
          </a:lstStyle>
          <a:p>
            <a:r>
              <a:rPr lang="en-US" dirty="0" smtClean="0"/>
              <a:t>Thanks.</a:t>
            </a:r>
            <a:endParaRPr dirty="0"/>
          </a:p>
        </p:txBody>
      </p:sp>
    </p:spTree>
    <p:extLst>
      <p:ext uri="{BB962C8B-B14F-4D97-AF65-F5344CB8AC3E}">
        <p14:creationId xmlns:p14="http://schemas.microsoft.com/office/powerpoint/2010/main" val="2136018450"/>
      </p:ext>
    </p:extLst>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 name="Shape 311"/>
          <p:cNvSpPr>
            <a:spLocks noGrp="1"/>
          </p:cNvSpPr>
          <p:nvPr>
            <p:ph type="body" idx="1"/>
          </p:nvPr>
        </p:nvSpPr>
        <p:spPr>
          <a:prstGeom prst="rect">
            <a:avLst/>
          </a:prstGeom>
        </p:spPr>
        <p:txBody>
          <a:bodyPr/>
          <a:lstStyle/>
          <a:p>
            <a:pPr marL="0" indent="0" defTabSz="457200">
              <a:lnSpc>
                <a:spcPct val="117999"/>
              </a:lnSpc>
              <a:spcBef>
                <a:spcPts val="0"/>
              </a:spcBef>
              <a:buSzTx/>
              <a:buNone/>
              <a:defRPr b="1">
                <a:latin typeface="Helvetica Neue"/>
                <a:ea typeface="Helvetica Neue"/>
                <a:cs typeface="Helvetica Neue"/>
                <a:sym typeface="Helvetica Neue"/>
              </a:defRPr>
            </a:pPr>
            <a:r>
              <a:rPr lang="en-US" dirty="0" smtClean="0"/>
              <a:t>US Product Style </a:t>
            </a:r>
            <a:r>
              <a:rPr dirty="0" smtClean="0"/>
              <a:t>Guide</a:t>
            </a:r>
            <a:endParaRPr dirty="0"/>
          </a:p>
          <a:p>
            <a:pPr marL="0" indent="0" defTabSz="457200">
              <a:lnSpc>
                <a:spcPct val="117999"/>
              </a:lnSpc>
              <a:spcBef>
                <a:spcPts val="0"/>
              </a:spcBef>
              <a:buSzTx/>
              <a:buNone/>
              <a:defRPr>
                <a:latin typeface="Helvetica Neue"/>
                <a:ea typeface="Helvetica Neue"/>
                <a:cs typeface="Helvetica Neue"/>
                <a:sym typeface="Helvetica Neue"/>
              </a:defRPr>
            </a:pPr>
            <a:r>
              <a:rPr u="sng" dirty="0">
                <a:hlinkClick r:id="rId2"/>
              </a:rPr>
              <a:t>https://wiki.vip.corp.ebay.com/display/UEDCSTRAT/eBay+Marketplaces+style+guide+directory</a:t>
            </a:r>
            <a:r>
              <a:rPr dirty="0"/>
              <a:t> </a:t>
            </a:r>
          </a:p>
          <a:p>
            <a:pPr marL="0" indent="0" defTabSz="457200">
              <a:lnSpc>
                <a:spcPct val="117999"/>
              </a:lnSpc>
              <a:spcBef>
                <a:spcPts val="0"/>
              </a:spcBef>
              <a:buSzTx/>
              <a:buNone/>
              <a:defRPr>
                <a:latin typeface="Helvetica Neue"/>
                <a:ea typeface="Helvetica Neue"/>
                <a:cs typeface="Helvetica Neue"/>
                <a:sym typeface="Helvetica Neue"/>
              </a:defRPr>
            </a:pPr>
            <a:endParaRPr dirty="0"/>
          </a:p>
          <a:p>
            <a:pPr marL="0" indent="0" defTabSz="457200">
              <a:lnSpc>
                <a:spcPct val="117999"/>
              </a:lnSpc>
              <a:spcBef>
                <a:spcPts val="0"/>
              </a:spcBef>
              <a:buSzTx/>
              <a:buNone/>
              <a:defRPr>
                <a:latin typeface="Helvetica Neue"/>
                <a:ea typeface="Helvetica Neue"/>
                <a:cs typeface="Helvetica Neue"/>
                <a:sym typeface="Helvetica Neue"/>
              </a:defRPr>
            </a:pPr>
            <a:endParaRPr dirty="0"/>
          </a:p>
        </p:txBody>
      </p:sp>
      <p:sp>
        <p:nvSpPr>
          <p:cNvPr id="3" name="Rectangle 2"/>
          <p:cNvSpPr/>
          <p:nvPr/>
        </p:nvSpPr>
        <p:spPr>
          <a:xfrm>
            <a:off x="9421796" y="905024"/>
            <a:ext cx="4568879" cy="919226"/>
          </a:xfrm>
          <a:prstGeom prst="rect">
            <a:avLst/>
          </a:prstGeom>
        </p:spPr>
        <p:txBody>
          <a:bodyPr wrap="none">
            <a:spAutoFit/>
          </a:bodyPr>
          <a:lstStyle/>
          <a:p>
            <a:pPr defTabSz="457200">
              <a:lnSpc>
                <a:spcPct val="117999"/>
              </a:lnSpc>
              <a:defRPr>
                <a:latin typeface="Helvetica Neue"/>
                <a:ea typeface="Helvetica Neue"/>
                <a:cs typeface="Helvetica Neue"/>
                <a:sym typeface="Helvetica Neue"/>
              </a:defRPr>
            </a:pPr>
            <a:r>
              <a:rPr lang="en-US" b="1" dirty="0" smtClean="0">
                <a:solidFill>
                  <a:schemeClr val="tx1">
                    <a:lumMod val="75000"/>
                    <a:lumOff val="25000"/>
                  </a:schemeClr>
                </a:solidFill>
              </a:rPr>
              <a:t>REFERENCES</a:t>
            </a:r>
            <a:endParaRPr lang="en-US" b="1" dirty="0">
              <a:solidFill>
                <a:schemeClr val="tx1">
                  <a:lumMod val="75000"/>
                  <a:lumOff val="25000"/>
                </a:schemeClr>
              </a:solidFill>
            </a:endParaRPr>
          </a:p>
        </p:txBody>
      </p:sp>
    </p:spTree>
  </p:cSld>
  <p:clrMapOvr>
    <a:masterClrMapping/>
  </p:clrMapOvr>
  <p:transition spd="slow"/>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3.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1803</TotalTime>
  <Words>2696</Words>
  <Application>Microsoft Office PowerPoint</Application>
  <PresentationFormat>Custom</PresentationFormat>
  <Paragraphs>282</Paragraphs>
  <Slides>37</Slides>
  <Notes>3</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37</vt:i4>
      </vt:variant>
    </vt:vector>
  </HeadingPairs>
  <TitlesOfParts>
    <vt:vector size="49" baseType="lpstr">
      <vt:lpstr>Arial</vt:lpstr>
      <vt:lpstr>Calibri</vt:lpstr>
      <vt:lpstr>Calibri Light</vt:lpstr>
      <vt:lpstr>Gill Sans</vt:lpstr>
      <vt:lpstr>Helvetica</vt:lpstr>
      <vt:lpstr>Helvetica Light</vt:lpstr>
      <vt:lpstr>Helvetica Neue</vt:lpstr>
      <vt:lpstr>Helvetica Neue Medium</vt:lpstr>
      <vt:lpstr>Helvetica Neue Thin</vt:lpstr>
      <vt:lpstr>Times New Roman</vt:lpstr>
      <vt:lpstr>White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OUR VOICE ATTRIBUTES</vt:lpstr>
      <vt:lpstr>VOICE ATTRIBUTES: EXAMPLES</vt:lpstr>
      <vt:lpstr>Context is everything</vt:lpstr>
      <vt:lpstr>To determine the appropriate tone of voice consider the reader’s emotional state.  </vt:lpstr>
      <vt:lpstr>A few examples</vt:lpstr>
      <vt:lpstr>PowerPoint Presentation</vt:lpstr>
      <vt:lpstr> You can’t hit every voice attribute in an email. Nor should you try. Voice attributes should be dialed up or back depending on the context. </vt:lpstr>
      <vt:lpstr>Don’t confuse our values with our voice.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Wright, DeAnn</dc:creator>
  <cp:lastModifiedBy>Wright, DeAnn</cp:lastModifiedBy>
  <cp:revision>77</cp:revision>
  <dcterms:modified xsi:type="dcterms:W3CDTF">2016-06-08T17:40:39Z</dcterms:modified>
</cp:coreProperties>
</file>