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264" r:id="rId5"/>
    <p:sldId id="344" r:id="rId6"/>
    <p:sldId id="349" r:id="rId7"/>
    <p:sldId id="341" r:id="rId8"/>
    <p:sldId id="350" r:id="rId9"/>
    <p:sldId id="351" r:id="rId10"/>
    <p:sldId id="345" r:id="rId11"/>
    <p:sldId id="346" r:id="rId12"/>
    <p:sldId id="348" r:id="rId13"/>
    <p:sldId id="347" r:id="rId14"/>
    <p:sldId id="352" r:id="rId15"/>
    <p:sldId id="353" r:id="rId16"/>
    <p:sldId id="354" r:id="rId17"/>
    <p:sldId id="363" r:id="rId18"/>
    <p:sldId id="355" r:id="rId19"/>
    <p:sldId id="367" r:id="rId20"/>
    <p:sldId id="364" r:id="rId21"/>
    <p:sldId id="356" r:id="rId22"/>
    <p:sldId id="366" r:id="rId23"/>
    <p:sldId id="360" r:id="rId24"/>
    <p:sldId id="361" r:id="rId25"/>
    <p:sldId id="358" r:id="rId26"/>
    <p:sldId id="362" r:id="rId27"/>
    <p:sldId id="359" r:id="rId28"/>
    <p:sldId id="365" r:id="rId29"/>
    <p:sldId id="36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5" autoAdjust="0"/>
    <p:restoredTop sz="94687" autoAdjust="0"/>
  </p:normalViewPr>
  <p:slideViewPr>
    <p:cSldViewPr>
      <p:cViewPr>
        <p:scale>
          <a:sx n="70" d="100"/>
          <a:sy n="70" d="100"/>
        </p:scale>
        <p:origin x="-494" y="7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54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6864B6F-8611-4E57-8B76-DD02B371E68C}" type="datetimeFigureOut">
              <a:rPr lang="en-US" smtClean="0"/>
              <a:pPr/>
              <a:t>11/8/2012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99032E-8A44-414E-BEE6-C7EC1CCEAEDC}" type="slidenum">
              <a:rPr lang="en-US" smtClean="0"/>
              <a:pPr/>
              <a:t>‹#›</a:t>
            </a:fld>
            <a:endParaRPr lang="en-US"/>
          </a:p>
        </p:txBody>
      </p:sp>
    </p:spTree>
    <p:extLst>
      <p:ext uri="{BB962C8B-B14F-4D97-AF65-F5344CB8AC3E}">
        <p14:creationId xmlns="" xmlns:p14="http://schemas.microsoft.com/office/powerpoint/2010/main" val="2677565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B26E34-AE17-44DC-A000-E31032C49488}" type="datetimeFigureOut">
              <a:rPr lang="en-US" smtClean="0"/>
              <a:pPr/>
              <a:t>11/8/2012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3FC58-D300-4788-8612-0C9B096B273B}" type="slidenum">
              <a:rPr lang="en-US" smtClean="0"/>
              <a:pPr/>
              <a:t>‹#›</a:t>
            </a:fld>
            <a:endParaRPr lang="en-US"/>
          </a:p>
        </p:txBody>
      </p:sp>
    </p:spTree>
    <p:extLst>
      <p:ext uri="{BB962C8B-B14F-4D97-AF65-F5344CB8AC3E}">
        <p14:creationId xmlns="" xmlns:p14="http://schemas.microsoft.com/office/powerpoint/2010/main" val="3015462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p:nvPr userDrawn="1"/>
        </p:nvPicPr>
        <p:blipFill>
          <a:blip r:embed="rId2" cstate="print"/>
          <a:srcRect t="-1443" b="88317"/>
          <a:stretch>
            <a:fillRect/>
          </a:stretch>
        </p:blipFill>
        <p:spPr bwMode="auto">
          <a:xfrm>
            <a:off x="533400" y="-76200"/>
            <a:ext cx="8229600" cy="4495800"/>
          </a:xfrm>
          <a:prstGeom prst="rect">
            <a:avLst/>
          </a:prstGeom>
          <a:noFill/>
          <a:ln w="9525">
            <a:noFill/>
            <a:miter lim="800000"/>
            <a:headEnd/>
            <a:tailEnd/>
          </a:ln>
        </p:spPr>
      </p:pic>
      <p:sp>
        <p:nvSpPr>
          <p:cNvPr id="8" name="Rectangle 7"/>
          <p:cNvSpPr/>
          <p:nvPr userDrawn="1"/>
        </p:nvSpPr>
        <p:spPr>
          <a:xfrm>
            <a:off x="533400" y="228600"/>
            <a:ext cx="8229600" cy="6477000"/>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a:off x="699448" y="1956177"/>
            <a:ext cx="8001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762000" y="6096000"/>
            <a:ext cx="2438400" cy="4572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t>September 2012</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September 2012</a:t>
            </a:r>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September 2012</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September 2012</a:t>
            </a:r>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September 2012</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September 2012</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F77D7-BC33-4C5D-859F-B5662D3CE77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grpSp>
        <p:nvGrpSpPr>
          <p:cNvPr id="2" name="Group 27"/>
          <p:cNvGrpSpPr>
            <a:grpSpLocks/>
          </p:cNvGrpSpPr>
          <p:nvPr/>
        </p:nvGrpSpPr>
        <p:grpSpPr bwMode="auto">
          <a:xfrm>
            <a:off x="539750" y="1055688"/>
            <a:ext cx="7040563" cy="2936875"/>
            <a:chOff x="340" y="665"/>
            <a:chExt cx="4435" cy="1850"/>
          </a:xfrm>
        </p:grpSpPr>
        <p:sp>
          <p:nvSpPr>
            <p:cNvPr id="18" name="Rounded Rectangle 17"/>
            <p:cNvSpPr>
              <a:spLocks noChangeArrowheads="1"/>
            </p:cNvSpPr>
            <p:nvPr userDrawn="1"/>
          </p:nvSpPr>
          <p:spPr bwMode="auto">
            <a:xfrm>
              <a:off x="340" y="665"/>
              <a:ext cx="3969" cy="1179"/>
            </a:xfrm>
            <a:prstGeom prst="roundRect">
              <a:avLst>
                <a:gd name="adj" fmla="val 4356"/>
              </a:avLst>
            </a:prstGeom>
            <a:solidFill>
              <a:schemeClr val="folHlink"/>
            </a:solidFill>
            <a:ln w="25400" algn="ctr">
              <a:noFill/>
              <a:round/>
              <a:headEnd/>
              <a:tailEnd/>
            </a:ln>
          </p:spPr>
          <p:txBody>
            <a:bodyPr anchor="ctr"/>
            <a:lstStyle/>
            <a:p>
              <a:pPr algn="ctr"/>
              <a:endParaRPr lang="de-DE" sz="1800" b="0">
                <a:solidFill>
                  <a:srgbClr val="FFFFFF"/>
                </a:solidFill>
              </a:endParaRPr>
            </a:p>
          </p:txBody>
        </p:sp>
        <p:sp>
          <p:nvSpPr>
            <p:cNvPr id="20" name="Rounded Rectangle 19"/>
            <p:cNvSpPr>
              <a:spLocks noChangeArrowheads="1"/>
            </p:cNvSpPr>
            <p:nvPr userDrawn="1"/>
          </p:nvSpPr>
          <p:spPr bwMode="auto">
            <a:xfrm>
              <a:off x="1645" y="1708"/>
              <a:ext cx="3130" cy="807"/>
            </a:xfrm>
            <a:prstGeom prst="roundRect">
              <a:avLst>
                <a:gd name="adj" fmla="val 5843"/>
              </a:avLst>
            </a:prstGeom>
            <a:solidFill>
              <a:schemeClr val="hlink"/>
            </a:solidFill>
            <a:ln w="25400" algn="ctr">
              <a:noFill/>
              <a:round/>
              <a:headEnd/>
              <a:tailEnd/>
            </a:ln>
          </p:spPr>
          <p:txBody>
            <a:bodyPr anchor="ctr"/>
            <a:lstStyle/>
            <a:p>
              <a:pPr algn="ctr"/>
              <a:endParaRPr lang="de-DE" sz="1800" b="0">
                <a:solidFill>
                  <a:srgbClr val="FFFFFF"/>
                </a:solidFill>
              </a:endParaRPr>
            </a:p>
          </p:txBody>
        </p:sp>
        <p:sp>
          <p:nvSpPr>
            <p:cNvPr id="22" name="Round Diagonal Corner Rectangle 21"/>
            <p:cNvSpPr>
              <a:spLocks noChangeArrowheads="1"/>
            </p:cNvSpPr>
            <p:nvPr userDrawn="1"/>
          </p:nvSpPr>
          <p:spPr bwMode="auto">
            <a:xfrm>
              <a:off x="1645" y="1708"/>
              <a:ext cx="2664" cy="138"/>
            </a:xfrm>
            <a:custGeom>
              <a:avLst/>
              <a:gdLst>
                <a:gd name="T0" fmla="*/ 4229100 w 4229100"/>
                <a:gd name="T1" fmla="*/ 109538 h 219075"/>
                <a:gd name="T2" fmla="*/ 2114550 w 4229100"/>
                <a:gd name="T3" fmla="*/ 219075 h 219075"/>
                <a:gd name="T4" fmla="*/ 0 w 4229100"/>
                <a:gd name="T5" fmla="*/ 109538 h 219075"/>
                <a:gd name="T6" fmla="*/ 2114550 w 4229100"/>
                <a:gd name="T7" fmla="*/ 0 h 219075"/>
                <a:gd name="T8" fmla="*/ 0 60000 65536"/>
                <a:gd name="T9" fmla="*/ 5898240 60000 65536"/>
                <a:gd name="T10" fmla="*/ 11796480 60000 65536"/>
                <a:gd name="T11" fmla="*/ 17694720 60000 65536"/>
                <a:gd name="T12" fmla="*/ 22523 w 4229100"/>
                <a:gd name="T13" fmla="*/ 22523 h 219075"/>
                <a:gd name="T14" fmla="*/ 4206577 w 4229100"/>
                <a:gd name="T15" fmla="*/ 196552 h 219075"/>
              </a:gdLst>
              <a:ahLst/>
              <a:cxnLst>
                <a:cxn ang="T8">
                  <a:pos x="T0" y="T1"/>
                </a:cxn>
                <a:cxn ang="T9">
                  <a:pos x="T2" y="T3"/>
                </a:cxn>
                <a:cxn ang="T10">
                  <a:pos x="T4" y="T5"/>
                </a:cxn>
                <a:cxn ang="T11">
                  <a:pos x="T6" y="T7"/>
                </a:cxn>
              </a:cxnLst>
              <a:rect l="T12" t="T13" r="T14" b="T15"/>
              <a:pathLst>
                <a:path w="4229100" h="219075">
                  <a:moveTo>
                    <a:pt x="76900" y="0"/>
                  </a:moveTo>
                  <a:lnTo>
                    <a:pt x="4229100" y="0"/>
                  </a:lnTo>
                  <a:lnTo>
                    <a:pt x="4229100" y="142175"/>
                  </a:lnTo>
                  <a:cubicBezTo>
                    <a:pt x="4229100" y="184645"/>
                    <a:pt x="4194670" y="219074"/>
                    <a:pt x="4152200" y="219075"/>
                  </a:cubicBezTo>
                  <a:lnTo>
                    <a:pt x="0" y="219075"/>
                  </a:lnTo>
                  <a:lnTo>
                    <a:pt x="0" y="76900"/>
                  </a:lnTo>
                  <a:cubicBezTo>
                    <a:pt x="0" y="34429"/>
                    <a:pt x="34429" y="0"/>
                    <a:pt x="76899" y="0"/>
                  </a:cubicBezTo>
                  <a:close/>
                </a:path>
              </a:pathLst>
            </a:custGeom>
            <a:solidFill>
              <a:srgbClr val="999900"/>
            </a:solidFill>
            <a:ln w="6350" algn="ctr">
              <a:noFill/>
              <a:miter lim="800000"/>
              <a:headEnd/>
              <a:tailEnd/>
            </a:ln>
          </p:spPr>
          <p:txBody>
            <a:bodyPr anchor="ctr"/>
            <a:lstStyle/>
            <a:p>
              <a:pPr algn="ctr"/>
              <a:endParaRPr lang="de-DE" sz="1800" b="0">
                <a:solidFill>
                  <a:srgbClr val="FFFFFF"/>
                </a:solidFill>
              </a:endParaRPr>
            </a:p>
          </p:txBody>
        </p:sp>
      </p:grpSp>
      <p:sp>
        <p:nvSpPr>
          <p:cNvPr id="75782" name="Title Placeholder 1"/>
          <p:cNvSpPr>
            <a:spLocks noGrp="1"/>
          </p:cNvSpPr>
          <p:nvPr>
            <p:ph type="ctrTitle"/>
          </p:nvPr>
        </p:nvSpPr>
        <p:spPr>
          <a:xfrm>
            <a:off x="765175" y="1262063"/>
            <a:ext cx="5854700" cy="320675"/>
          </a:xfrm>
        </p:spPr>
        <p:txBody>
          <a:bodyPr anchor="t"/>
          <a:lstStyle>
            <a:lvl1pPr>
              <a:defRPr sz="2500">
                <a:solidFill>
                  <a:schemeClr val="bg1"/>
                </a:solidFill>
              </a:defRPr>
            </a:lvl1pPr>
          </a:lstStyle>
          <a:p>
            <a:r>
              <a:rPr lang="en-US"/>
              <a:t>Click to edit Master title style</a:t>
            </a:r>
          </a:p>
        </p:txBody>
      </p:sp>
      <p:sp>
        <p:nvSpPr>
          <p:cNvPr id="75783" name="Text Placeholder 2"/>
          <p:cNvSpPr>
            <a:spLocks noGrp="1"/>
          </p:cNvSpPr>
          <p:nvPr>
            <p:ph type="subTitle" idx="1"/>
          </p:nvPr>
        </p:nvSpPr>
        <p:spPr>
          <a:xfrm>
            <a:off x="2857500" y="3267075"/>
            <a:ext cx="4525963" cy="323850"/>
          </a:xfrm>
        </p:spPr>
        <p:txBody>
          <a:bodyPr lIns="0" anchor="ctr">
            <a:spAutoFit/>
          </a:bodyPr>
          <a:lstStyle>
            <a:lvl1pPr>
              <a:spcBef>
                <a:spcPts val="300"/>
              </a:spcBef>
              <a:defRPr sz="1600" b="1">
                <a:solidFill>
                  <a:schemeClr val="bg1"/>
                </a:solidFill>
              </a:defRPr>
            </a:lvl1pPr>
          </a:lstStyle>
          <a:p>
            <a:r>
              <a:rPr lang="en-US"/>
              <a:t>Click to edit Master subtitle style</a:t>
            </a:r>
          </a:p>
        </p:txBody>
      </p:sp>
      <p:pic>
        <p:nvPicPr>
          <p:cNvPr id="75802" name="Picture 26" descr="ebay_logo_RGB_profile"/>
          <p:cNvPicPr>
            <a:picLocks noChangeAspect="1" noChangeArrowheads="1"/>
          </p:cNvPicPr>
          <p:nvPr/>
        </p:nvPicPr>
        <p:blipFill>
          <a:blip r:embed="rId2" cstate="print"/>
          <a:srcRect/>
          <a:stretch>
            <a:fillRect/>
          </a:stretch>
        </p:blipFill>
        <p:spPr bwMode="auto">
          <a:xfrm>
            <a:off x="6727825" y="5518150"/>
            <a:ext cx="1966913" cy="812800"/>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June 2012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F77D7-BC33-4C5D-859F-B5662D3CE77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6" name="Rectangle 10"/>
          <p:cNvSpPr>
            <a:spLocks noGrp="1"/>
          </p:cNvSpPr>
          <p:nvPr>
            <p:ph type="ctrTitle"/>
          </p:nvPr>
        </p:nvSpPr>
        <p:spPr>
          <a:xfrm>
            <a:off x="762000" y="1219200"/>
            <a:ext cx="5854700" cy="320675"/>
          </a:xfrm>
        </p:spPr>
        <p:txBody>
          <a:bodyPr>
            <a:normAutofit fontScale="90000"/>
          </a:bodyPr>
          <a:lstStyle/>
          <a:p>
            <a:pPr>
              <a:lnSpc>
                <a:spcPct val="100000"/>
              </a:lnSpc>
              <a:spcBef>
                <a:spcPts val="500"/>
              </a:spcBef>
              <a:spcAft>
                <a:spcPts val="500"/>
              </a:spcAft>
            </a:pPr>
            <a:r>
              <a:rPr lang="en-GB" sz="3100" dirty="0" smtClean="0"/>
              <a:t>Content strategy for new </a:t>
            </a:r>
            <a:r>
              <a:rPr lang="en-GB" sz="3100" dirty="0" err="1" smtClean="0"/>
              <a:t>WebNext</a:t>
            </a:r>
            <a:r>
              <a:rPr lang="en-GB" sz="3100" dirty="0" smtClean="0"/>
              <a:t> landing page </a:t>
            </a:r>
            <a:r>
              <a:rPr lang="en-GB" sz="3600" dirty="0" smtClean="0"/>
              <a:t/>
            </a:r>
            <a:br>
              <a:rPr lang="en-GB" sz="3600" dirty="0" smtClean="0"/>
            </a:br>
            <a:r>
              <a:rPr lang="en-GB" sz="3100" dirty="0" smtClean="0"/>
              <a:t/>
            </a:r>
            <a:br>
              <a:rPr lang="en-GB" sz="3100" dirty="0" smtClean="0"/>
            </a:br>
            <a:r>
              <a:rPr lang="en-GB" sz="3600" dirty="0" smtClean="0"/>
              <a:t/>
            </a:r>
            <a:br>
              <a:rPr lang="en-GB" sz="3600" dirty="0" smtClean="0"/>
            </a:br>
            <a:r>
              <a:rPr lang="en-GB" sz="4400" dirty="0"/>
              <a:t/>
            </a:r>
            <a:br>
              <a:rPr lang="en-GB" sz="4400" dirty="0"/>
            </a:br>
            <a:endParaRPr lang="en-US" sz="1800" dirty="0"/>
          </a:p>
        </p:txBody>
      </p:sp>
      <p:sp>
        <p:nvSpPr>
          <p:cNvPr id="80907" name="Rectangle 11"/>
          <p:cNvSpPr>
            <a:spLocks noGrp="1"/>
          </p:cNvSpPr>
          <p:nvPr>
            <p:ph type="subTitle" idx="1"/>
          </p:nvPr>
        </p:nvSpPr>
        <p:spPr>
          <a:xfrm>
            <a:off x="2857500" y="2862346"/>
            <a:ext cx="4525963" cy="907941"/>
          </a:xfrm>
        </p:spPr>
        <p:txBody>
          <a:bodyPr/>
          <a:lstStyle/>
          <a:p>
            <a:pPr>
              <a:buNone/>
            </a:pPr>
            <a:endParaRPr lang="en-GB" b="0" dirty="0" smtClean="0"/>
          </a:p>
          <a:p>
            <a:pPr>
              <a:buNone/>
            </a:pPr>
            <a:r>
              <a:rPr lang="en-GB" b="0" dirty="0" smtClean="0"/>
              <a:t>DeAnn Wright:  Lead Content Strategist</a:t>
            </a:r>
          </a:p>
          <a:p>
            <a:pPr>
              <a:buNone/>
            </a:pPr>
            <a:r>
              <a:rPr lang="en-GB" b="0" dirty="0" smtClean="0"/>
              <a:t>Sept. 27,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b="1" dirty="0" smtClean="0">
                <a:solidFill>
                  <a:schemeClr val="tx2"/>
                </a:solidFill>
              </a:rPr>
              <a:t> Objectives</a:t>
            </a:r>
            <a:endParaRPr lang="en-US" sz="4000" b="1" dirty="0">
              <a:solidFill>
                <a:schemeClr val="tx2"/>
              </a:solidFill>
            </a:endParaRPr>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6" name="Rectangle 5"/>
          <p:cNvSpPr/>
          <p:nvPr/>
        </p:nvSpPr>
        <p:spPr>
          <a:xfrm>
            <a:off x="533400" y="1066800"/>
            <a:ext cx="8305800" cy="5062924"/>
          </a:xfrm>
          <a:prstGeom prst="rect">
            <a:avLst/>
          </a:prstGeom>
        </p:spPr>
        <p:txBody>
          <a:bodyPr wrap="square">
            <a:spAutoFit/>
          </a:bodyPr>
          <a:lstStyle/>
          <a:p>
            <a:pPr marL="365760" indent="-365760">
              <a:spcBef>
                <a:spcPts val="300"/>
              </a:spcBef>
              <a:spcAft>
                <a:spcPts val="300"/>
              </a:spcAft>
              <a:buFont typeface="Arial" pitchFamily="34" charset="0"/>
              <a:buChar char="•"/>
            </a:pPr>
            <a:r>
              <a:rPr lang="en-US" sz="2800" dirty="0" smtClean="0">
                <a:solidFill>
                  <a:schemeClr val="tx2"/>
                </a:solidFill>
              </a:rPr>
              <a:t>Inform, set expectations, motivate (in a fun and friendly way), and create trust leveraging multimedia for new sellers to have not only a completed listing but an overall successful selling experience</a:t>
            </a:r>
          </a:p>
          <a:p>
            <a:pPr marL="365760" indent="-365760">
              <a:spcBef>
                <a:spcPts val="300"/>
              </a:spcBef>
              <a:spcAft>
                <a:spcPts val="300"/>
              </a:spcAft>
              <a:buFont typeface="Arial" pitchFamily="34" charset="0"/>
              <a:buChar char="•"/>
            </a:pPr>
            <a:r>
              <a:rPr lang="en-US" sz="2800" dirty="0" smtClean="0">
                <a:solidFill>
                  <a:schemeClr val="tx2"/>
                </a:solidFill>
              </a:rPr>
              <a:t>Clean, modern, compelling landing page with as much as information as new sellers need all without ever leaving the page.</a:t>
            </a:r>
          </a:p>
          <a:p>
            <a:pPr marL="365760" indent="-365760">
              <a:spcBef>
                <a:spcPts val="300"/>
              </a:spcBef>
              <a:spcAft>
                <a:spcPts val="300"/>
              </a:spcAft>
              <a:buFont typeface="Arial" pitchFamily="34" charset="0"/>
              <a:buChar char="•"/>
            </a:pPr>
            <a:r>
              <a:rPr lang="en-US" sz="2800" dirty="0" smtClean="0">
                <a:solidFill>
                  <a:schemeClr val="tx2"/>
                </a:solidFill>
              </a:rPr>
              <a:t>Content will be friendly, conversational, motivational, informational and provide clear guidance</a:t>
            </a:r>
          </a:p>
          <a:p>
            <a:pPr marL="365760" indent="-365760">
              <a:spcBef>
                <a:spcPts val="300"/>
              </a:spcBef>
              <a:spcAft>
                <a:spcPts val="300"/>
              </a:spcAft>
              <a:buFont typeface="Arial" pitchFamily="34" charset="0"/>
              <a:buChar char="•"/>
            </a:pPr>
            <a:r>
              <a:rPr lang="en-US" sz="2800" dirty="0" smtClean="0">
                <a:solidFill>
                  <a:schemeClr val="tx2"/>
                </a:solidFill>
              </a:rPr>
              <a:t>Clean graphical representation showing the listing process</a:t>
            </a:r>
            <a:endParaRPr lang="en-US" sz="2800"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315200" cy="533400"/>
          </a:xfrm>
        </p:spPr>
        <p:txBody>
          <a:bodyPr>
            <a:normAutofit fontScale="90000"/>
          </a:bodyPr>
          <a:lstStyle/>
          <a:p>
            <a:r>
              <a:rPr lang="en-US" b="1" dirty="0" smtClean="0">
                <a:solidFill>
                  <a:schemeClr val="tx2"/>
                </a:solidFill>
              </a:rPr>
              <a:t> </a:t>
            </a:r>
            <a:r>
              <a:rPr lang="en-US" sz="4000" b="1" dirty="0" smtClean="0">
                <a:solidFill>
                  <a:schemeClr val="tx2"/>
                </a:solidFill>
              </a:rPr>
              <a:t>Competitive Analysis: </a:t>
            </a:r>
            <a:r>
              <a:rPr lang="en-US" sz="4000" b="1" dirty="0" err="1" smtClean="0">
                <a:solidFill>
                  <a:schemeClr val="tx2"/>
                </a:solidFill>
              </a:rPr>
              <a:t>Shoplocket</a:t>
            </a:r>
            <a:endParaRPr lang="en-US" sz="4000" b="1" dirty="0">
              <a:solidFill>
                <a:schemeClr val="tx2"/>
              </a:solidFill>
            </a:endParaRPr>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10" name="Title 1"/>
          <p:cNvSpPr txBox="1">
            <a:spLocks/>
          </p:cNvSpPr>
          <p:nvPr/>
        </p:nvSpPr>
        <p:spPr>
          <a:xfrm>
            <a:off x="304800" y="1447800"/>
            <a:ext cx="4343400" cy="3962400"/>
          </a:xfrm>
          <a:prstGeom prst="rect">
            <a:avLst/>
          </a:prstGeom>
        </p:spPr>
        <p:txBody>
          <a:bodyPr vert="horz" lIns="91440" tIns="45720" rIns="91440" bIns="45720" rtlCol="0" anchor="ctr">
            <a:normAutofit fontScale="67500" lnSpcReduction="20000"/>
          </a:bodyPr>
          <a:lstStyle/>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400" dirty="0" smtClean="0">
                <a:solidFill>
                  <a:schemeClr val="tx2"/>
                </a:solidFill>
                <a:latin typeface="+mj-lt"/>
                <a:ea typeface="+mj-ea"/>
                <a:cs typeface="+mj-cs"/>
              </a:rPr>
              <a:t>Light and fun, conversational style</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400" dirty="0" smtClean="0">
                <a:solidFill>
                  <a:schemeClr val="tx2"/>
                </a:solidFill>
                <a:latin typeface="+mj-lt"/>
                <a:ea typeface="+mj-ea"/>
                <a:cs typeface="+mj-cs"/>
              </a:rPr>
              <a:t>Focus on variety of items you can sell</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400" dirty="0" smtClean="0">
                <a:solidFill>
                  <a:schemeClr val="tx2"/>
                </a:solidFill>
                <a:latin typeface="+mj-lt"/>
                <a:ea typeface="+mj-ea"/>
                <a:cs typeface="+mj-cs"/>
              </a:rPr>
              <a:t>“It’s easy, we’ve got you covered”</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400" dirty="0" smtClean="0">
                <a:solidFill>
                  <a:schemeClr val="tx2"/>
                </a:solidFill>
                <a:latin typeface="+mj-lt"/>
                <a:ea typeface="+mj-ea"/>
                <a:cs typeface="+mj-cs"/>
              </a:rPr>
              <a:t>Fun video that matches style of landing page</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endParaRPr lang="en-US" sz="4400" b="1" dirty="0" smtClean="0">
              <a:solidFill>
                <a:schemeClr val="tx2"/>
              </a:solidFill>
              <a:latin typeface="+mj-lt"/>
              <a:ea typeface="+mj-ea"/>
              <a:cs typeface="+mj-cs"/>
            </a:endParaRPr>
          </a:p>
        </p:txBody>
      </p:sp>
      <p:pic>
        <p:nvPicPr>
          <p:cNvPr id="3074" name="Picture 2"/>
          <p:cNvPicPr>
            <a:picLocks noChangeAspect="1" noChangeArrowheads="1"/>
          </p:cNvPicPr>
          <p:nvPr/>
        </p:nvPicPr>
        <p:blipFill>
          <a:blip r:embed="rId2" cstate="print"/>
          <a:srcRect/>
          <a:stretch>
            <a:fillRect/>
          </a:stretch>
        </p:blipFill>
        <p:spPr bwMode="auto">
          <a:xfrm>
            <a:off x="5334000" y="914400"/>
            <a:ext cx="3066554" cy="1975275"/>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5334000" y="2895600"/>
            <a:ext cx="3049484" cy="2455834"/>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5334000" y="3886200"/>
            <a:ext cx="3034852" cy="26120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5334000" y="762000"/>
            <a:ext cx="3008637" cy="2804403"/>
          </a:xfrm>
          <a:prstGeom prst="rect">
            <a:avLst/>
          </a:prstGeom>
          <a:noFill/>
          <a:ln w="9525">
            <a:noFill/>
            <a:miter lim="800000"/>
            <a:headEnd/>
            <a:tailEnd/>
          </a:ln>
        </p:spPr>
      </p:pic>
      <p:sp>
        <p:nvSpPr>
          <p:cNvPr id="2" name="Title 1"/>
          <p:cNvSpPr>
            <a:spLocks noGrp="1"/>
          </p:cNvSpPr>
          <p:nvPr>
            <p:ph type="title"/>
          </p:nvPr>
        </p:nvSpPr>
        <p:spPr>
          <a:xfrm>
            <a:off x="0" y="228600"/>
            <a:ext cx="6172200" cy="533400"/>
          </a:xfrm>
        </p:spPr>
        <p:txBody>
          <a:bodyPr>
            <a:normAutofit fontScale="90000"/>
          </a:bodyPr>
          <a:lstStyle/>
          <a:p>
            <a:r>
              <a:rPr lang="en-US" b="1" dirty="0" smtClean="0">
                <a:solidFill>
                  <a:schemeClr val="tx2"/>
                </a:solidFill>
              </a:rPr>
              <a:t> </a:t>
            </a:r>
            <a:r>
              <a:rPr lang="en-US" sz="4000" b="1" dirty="0" smtClean="0">
                <a:solidFill>
                  <a:schemeClr val="tx2"/>
                </a:solidFill>
              </a:rPr>
              <a:t>Competitive Analysis: </a:t>
            </a:r>
            <a:r>
              <a:rPr lang="en-US" sz="4000" b="1" dirty="0" err="1" smtClean="0">
                <a:solidFill>
                  <a:schemeClr val="tx2"/>
                </a:solidFill>
              </a:rPr>
              <a:t>Etsy</a:t>
            </a:r>
            <a:endParaRPr lang="en-US" sz="4000" b="1" dirty="0">
              <a:solidFill>
                <a:schemeClr val="tx2"/>
              </a:solidFill>
            </a:endParaRPr>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pic>
        <p:nvPicPr>
          <p:cNvPr id="8" name="Picture 2"/>
          <p:cNvPicPr>
            <a:picLocks noChangeAspect="1" noChangeArrowheads="1"/>
          </p:cNvPicPr>
          <p:nvPr/>
        </p:nvPicPr>
        <p:blipFill>
          <a:blip r:embed="rId3" cstate="print"/>
          <a:srcRect/>
          <a:stretch>
            <a:fillRect/>
          </a:stretch>
        </p:blipFill>
        <p:spPr bwMode="auto">
          <a:xfrm>
            <a:off x="5257800" y="3505200"/>
            <a:ext cx="2822693" cy="2533108"/>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5257800" y="6108127"/>
            <a:ext cx="2996444" cy="749873"/>
          </a:xfrm>
          <a:prstGeom prst="rect">
            <a:avLst/>
          </a:prstGeom>
          <a:noFill/>
          <a:ln w="9525">
            <a:noFill/>
            <a:miter lim="800000"/>
            <a:headEnd/>
            <a:tailEnd/>
          </a:ln>
        </p:spPr>
      </p:pic>
      <p:sp>
        <p:nvSpPr>
          <p:cNvPr id="10" name="Title 1"/>
          <p:cNvSpPr txBox="1">
            <a:spLocks/>
          </p:cNvSpPr>
          <p:nvPr/>
        </p:nvSpPr>
        <p:spPr>
          <a:xfrm>
            <a:off x="304800" y="1066800"/>
            <a:ext cx="4572000" cy="4800600"/>
          </a:xfrm>
          <a:prstGeom prst="rect">
            <a:avLst/>
          </a:prstGeom>
        </p:spPr>
        <p:txBody>
          <a:bodyPr vert="horz" lIns="91440" tIns="45720" rIns="91440" bIns="45720" rtlCol="0" anchor="ctr">
            <a:normAutofit fontScale="45000" lnSpcReduction="20000"/>
          </a:bodyPr>
          <a:lstStyle/>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kumimoji="0" lang="en-US" sz="6200" i="0" u="none" strike="noStrike" kern="1200" cap="none" spc="0" normalizeH="0" baseline="0" noProof="0" dirty="0" smtClean="0">
                <a:ln>
                  <a:noFill/>
                </a:ln>
                <a:solidFill>
                  <a:schemeClr val="tx2"/>
                </a:solidFill>
                <a:effectLst/>
                <a:uLnTx/>
                <a:uFillTx/>
                <a:latin typeface="+mj-lt"/>
                <a:ea typeface="+mj-ea"/>
                <a:cs typeface="+mj-cs"/>
              </a:rPr>
              <a:t>Focus</a:t>
            </a:r>
            <a:r>
              <a:rPr kumimoji="0" lang="en-US" sz="6200" i="0" u="none" strike="noStrike" kern="1200" cap="none" spc="0" normalizeH="0" noProof="0" dirty="0" smtClean="0">
                <a:ln>
                  <a:noFill/>
                </a:ln>
                <a:solidFill>
                  <a:schemeClr val="tx2"/>
                </a:solidFill>
                <a:effectLst/>
                <a:uLnTx/>
                <a:uFillTx/>
                <a:latin typeface="+mj-lt"/>
                <a:ea typeface="+mj-ea"/>
                <a:cs typeface="+mj-cs"/>
              </a:rPr>
              <a:t> on showing the variety of stuff you can sell on </a:t>
            </a:r>
            <a:r>
              <a:rPr kumimoji="0" lang="en-US" sz="6200" i="0" u="none" strike="noStrike" kern="1200" cap="none" spc="0" normalizeH="0" noProof="0" dirty="0" err="1" smtClean="0">
                <a:ln>
                  <a:noFill/>
                </a:ln>
                <a:solidFill>
                  <a:schemeClr val="tx2"/>
                </a:solidFill>
                <a:effectLst/>
                <a:uLnTx/>
                <a:uFillTx/>
                <a:latin typeface="+mj-lt"/>
                <a:ea typeface="+mj-ea"/>
                <a:cs typeface="+mj-cs"/>
              </a:rPr>
              <a:t>Etsy</a:t>
            </a:r>
            <a:endParaRPr kumimoji="0" lang="en-US" sz="6200" i="0" u="none" strike="noStrike" kern="1200" cap="none" spc="0" normalizeH="0" noProof="0" dirty="0" smtClean="0">
              <a:ln>
                <a:noFill/>
              </a:ln>
              <a:solidFill>
                <a:schemeClr val="tx2"/>
              </a:solidFill>
              <a:effectLst/>
              <a:uLnTx/>
              <a:uFillTx/>
              <a:latin typeface="+mj-lt"/>
              <a:ea typeface="+mj-ea"/>
              <a:cs typeface="+mj-cs"/>
            </a:endParaRP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6200" dirty="0" smtClean="0">
                <a:solidFill>
                  <a:schemeClr val="tx2"/>
                </a:solidFill>
                <a:latin typeface="+mj-lt"/>
                <a:ea typeface="+mj-ea"/>
                <a:cs typeface="+mj-cs"/>
              </a:rPr>
              <a:t>Conversational style</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kumimoji="0" lang="en-US" sz="6200" i="0" u="none" strike="noStrike" kern="1200" cap="none" spc="0" normalizeH="0" noProof="0" dirty="0" smtClean="0">
                <a:ln>
                  <a:noFill/>
                </a:ln>
                <a:solidFill>
                  <a:schemeClr val="tx2"/>
                </a:solidFill>
                <a:effectLst/>
                <a:uLnTx/>
                <a:uFillTx/>
                <a:latin typeface="+mj-lt"/>
                <a:ea typeface="+mj-ea"/>
                <a:cs typeface="+mj-cs"/>
              </a:rPr>
              <a:t>Differentiators are feeling a sense of community and expression,</a:t>
            </a:r>
            <a:r>
              <a:rPr lang="en-US" sz="6200" dirty="0" smtClean="0">
                <a:solidFill>
                  <a:schemeClr val="tx2"/>
                </a:solidFill>
                <a:latin typeface="+mj-lt"/>
                <a:ea typeface="+mj-ea"/>
                <a:cs typeface="+mj-cs"/>
              </a:rPr>
              <a:t> while still making money</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kumimoji="0" lang="en-US" sz="6200" i="0" u="none" strike="noStrike" kern="1200" cap="none" spc="0" normalizeH="0" noProof="0" dirty="0" smtClean="0">
                <a:ln>
                  <a:noFill/>
                </a:ln>
                <a:solidFill>
                  <a:schemeClr val="tx2"/>
                </a:solidFill>
                <a:effectLst/>
                <a:uLnTx/>
                <a:uFillTx/>
                <a:latin typeface="+mj-lt"/>
                <a:ea typeface="+mj-ea"/>
                <a:cs typeface="+mj-cs"/>
              </a:rPr>
              <a:t>No videos </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4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315200" cy="533400"/>
          </a:xfrm>
        </p:spPr>
        <p:txBody>
          <a:bodyPr>
            <a:normAutofit fontScale="90000"/>
          </a:bodyPr>
          <a:lstStyle/>
          <a:p>
            <a:r>
              <a:rPr lang="en-US" b="1" dirty="0" smtClean="0">
                <a:solidFill>
                  <a:schemeClr val="tx2"/>
                </a:solidFill>
              </a:rPr>
              <a:t> </a:t>
            </a:r>
            <a:r>
              <a:rPr lang="en-US" sz="4000" b="1" dirty="0" smtClean="0">
                <a:solidFill>
                  <a:schemeClr val="tx2"/>
                </a:solidFill>
              </a:rPr>
              <a:t>Competitive Analysis: </a:t>
            </a:r>
            <a:r>
              <a:rPr lang="en-US" sz="4000" b="1" dirty="0" err="1" smtClean="0">
                <a:solidFill>
                  <a:schemeClr val="tx2"/>
                </a:solidFill>
              </a:rPr>
              <a:t>Moonfruit</a:t>
            </a:r>
            <a:endParaRPr lang="en-US" sz="4000" b="1" dirty="0">
              <a:solidFill>
                <a:schemeClr val="tx2"/>
              </a:solidFill>
            </a:endParaRPr>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10" name="Title 1"/>
          <p:cNvSpPr txBox="1">
            <a:spLocks/>
          </p:cNvSpPr>
          <p:nvPr/>
        </p:nvSpPr>
        <p:spPr>
          <a:xfrm>
            <a:off x="304800" y="1447800"/>
            <a:ext cx="4343400" cy="3962400"/>
          </a:xfrm>
          <a:prstGeom prst="rect">
            <a:avLst/>
          </a:prstGeom>
        </p:spPr>
        <p:txBody>
          <a:bodyPr vert="horz" lIns="91440" tIns="45720" rIns="91440" bIns="45720" rtlCol="0" anchor="ctr">
            <a:normAutofit fontScale="60000" lnSpcReduction="20000"/>
          </a:bodyPr>
          <a:lstStyle/>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kumimoji="0" lang="en-US" sz="4700" i="0" u="none" strike="noStrike" kern="1200" cap="none" spc="0" normalizeH="0" noProof="0" dirty="0" smtClean="0">
                <a:ln>
                  <a:noFill/>
                </a:ln>
                <a:solidFill>
                  <a:schemeClr val="tx2"/>
                </a:solidFill>
                <a:effectLst/>
                <a:uLnTx/>
                <a:uFillTx/>
                <a:latin typeface="+mj-lt"/>
                <a:ea typeface="+mj-ea"/>
                <a:cs typeface="+mj-cs"/>
              </a:rPr>
              <a:t>Focus on letting your inner designer design a store front with their help</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kumimoji="0" lang="en-US" sz="4700" i="0" u="none" strike="noStrike" kern="1200" cap="none" spc="0" normalizeH="0" noProof="0" dirty="0" smtClean="0">
                <a:ln>
                  <a:noFill/>
                </a:ln>
                <a:solidFill>
                  <a:schemeClr val="tx2"/>
                </a:solidFill>
                <a:effectLst/>
                <a:uLnTx/>
                <a:uFillTx/>
                <a:latin typeface="+mj-lt"/>
                <a:ea typeface="+mj-ea"/>
                <a:cs typeface="+mj-cs"/>
              </a:rPr>
              <a:t>Uses lots of </a:t>
            </a:r>
            <a:r>
              <a:rPr kumimoji="0" lang="en-US" sz="4700" i="0" u="none" strike="noStrike" kern="1200" cap="none" spc="0" normalizeH="0" noProof="0" dirty="0" err="1" smtClean="0">
                <a:ln>
                  <a:noFill/>
                </a:ln>
                <a:solidFill>
                  <a:schemeClr val="tx2"/>
                </a:solidFill>
                <a:effectLst/>
                <a:uLnTx/>
                <a:uFillTx/>
                <a:latin typeface="+mj-lt"/>
                <a:ea typeface="+mj-ea"/>
                <a:cs typeface="+mj-cs"/>
              </a:rPr>
              <a:t>infographics</a:t>
            </a:r>
            <a:r>
              <a:rPr kumimoji="0" lang="en-US" sz="4700" i="0" u="none" strike="noStrike" kern="1200" cap="none" spc="0" normalizeH="0" noProof="0" dirty="0" smtClean="0">
                <a:ln>
                  <a:noFill/>
                </a:ln>
                <a:solidFill>
                  <a:schemeClr val="tx2"/>
                </a:solidFill>
                <a:effectLst/>
                <a:uLnTx/>
                <a:uFillTx/>
                <a:latin typeface="+mj-lt"/>
                <a:ea typeface="+mj-ea"/>
                <a:cs typeface="+mj-cs"/>
              </a:rPr>
              <a:t> </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700" dirty="0" smtClean="0">
                <a:solidFill>
                  <a:schemeClr val="tx2"/>
                </a:solidFill>
                <a:latin typeface="+mj-lt"/>
                <a:ea typeface="+mj-ea"/>
                <a:cs typeface="+mj-cs"/>
              </a:rPr>
              <a:t>Includes customer success stories</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700" dirty="0" smtClean="0">
                <a:solidFill>
                  <a:schemeClr val="tx2"/>
                </a:solidFill>
                <a:latin typeface="+mj-lt"/>
                <a:ea typeface="+mj-ea"/>
                <a:cs typeface="+mj-cs"/>
              </a:rPr>
              <a:t>Video is cute but maybe a bit long</a:t>
            </a:r>
          </a:p>
          <a:p>
            <a:pPr marL="274320" marR="0" lvl="0" indent="-274320" defTabSz="914400" rtl="0" eaLnBrk="1" fontAlgn="auto" latinLnBrk="0" hangingPunct="1">
              <a:lnSpc>
                <a:spcPct val="120000"/>
              </a:lnSpc>
              <a:spcBef>
                <a:spcPct val="0"/>
              </a:spcBef>
              <a:spcAft>
                <a:spcPts val="0"/>
              </a:spcAft>
              <a:buClrTx/>
              <a:buSzTx/>
              <a:tabLst/>
              <a:defRPr/>
            </a:pPr>
            <a:r>
              <a:rPr kumimoji="0" lang="en-US" sz="4400" b="1" i="0" u="none" strike="noStrike" kern="1200" cap="none" spc="0" normalizeH="0" noProof="0" dirty="0" smtClean="0">
                <a:ln>
                  <a:noFill/>
                </a:ln>
                <a:solidFill>
                  <a:schemeClr val="tx2"/>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4000" b="1" i="0" u="none" strike="noStrike" kern="1200" cap="none" spc="0" normalizeH="0" baseline="0" noProof="0" dirty="0">
              <a:ln>
                <a:noFill/>
              </a:ln>
              <a:solidFill>
                <a:schemeClr val="tx2"/>
              </a:solidFill>
              <a:effectLst/>
              <a:uLnTx/>
              <a:uFillTx/>
              <a:latin typeface="+mj-lt"/>
              <a:ea typeface="+mj-ea"/>
              <a:cs typeface="+mj-cs"/>
            </a:endParaRPr>
          </a:p>
        </p:txBody>
      </p:sp>
      <p:pic>
        <p:nvPicPr>
          <p:cNvPr id="4098" name="Picture 2"/>
          <p:cNvPicPr>
            <a:picLocks noChangeAspect="1" noChangeArrowheads="1"/>
          </p:cNvPicPr>
          <p:nvPr/>
        </p:nvPicPr>
        <p:blipFill>
          <a:blip r:embed="rId2" cstate="print"/>
          <a:srcRect/>
          <a:stretch>
            <a:fillRect/>
          </a:stretch>
        </p:blipFill>
        <p:spPr bwMode="auto">
          <a:xfrm>
            <a:off x="5334000" y="838200"/>
            <a:ext cx="3008637" cy="2734293"/>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5410200" y="3657600"/>
            <a:ext cx="2993396" cy="29141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315200" cy="533400"/>
          </a:xfrm>
        </p:spPr>
        <p:txBody>
          <a:bodyPr>
            <a:normAutofit fontScale="90000"/>
          </a:bodyPr>
          <a:lstStyle/>
          <a:p>
            <a:r>
              <a:rPr lang="en-US" b="1" dirty="0" smtClean="0">
                <a:solidFill>
                  <a:schemeClr val="tx2"/>
                </a:solidFill>
              </a:rPr>
              <a:t> </a:t>
            </a:r>
            <a:r>
              <a:rPr lang="en-US" sz="4000" b="1" dirty="0" smtClean="0">
                <a:solidFill>
                  <a:schemeClr val="tx2"/>
                </a:solidFill>
              </a:rPr>
              <a:t>Competitive Analysis: </a:t>
            </a:r>
            <a:r>
              <a:rPr lang="en-US" sz="4000" b="1" dirty="0" err="1" smtClean="0">
                <a:solidFill>
                  <a:schemeClr val="tx2"/>
                </a:solidFill>
              </a:rPr>
              <a:t>Goodsie</a:t>
            </a:r>
            <a:endParaRPr lang="en-US" sz="4000" b="1" dirty="0">
              <a:solidFill>
                <a:schemeClr val="tx2"/>
              </a:solidFill>
            </a:endParaRPr>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10" name="Title 1"/>
          <p:cNvSpPr txBox="1">
            <a:spLocks/>
          </p:cNvSpPr>
          <p:nvPr/>
        </p:nvSpPr>
        <p:spPr>
          <a:xfrm>
            <a:off x="304800" y="1447800"/>
            <a:ext cx="4343400" cy="4495800"/>
          </a:xfrm>
          <a:prstGeom prst="rect">
            <a:avLst/>
          </a:prstGeom>
        </p:spPr>
        <p:txBody>
          <a:bodyPr vert="horz" lIns="91440" tIns="45720" rIns="91440" bIns="45720" rtlCol="0" anchor="ctr">
            <a:normAutofit fontScale="60000" lnSpcReduction="20000"/>
          </a:bodyPr>
          <a:lstStyle/>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kumimoji="0" lang="en-US" sz="4700" i="0" u="none" strike="noStrike" kern="1200" cap="none" spc="0" normalizeH="0" noProof="0" dirty="0" smtClean="0">
                <a:ln>
                  <a:noFill/>
                </a:ln>
                <a:solidFill>
                  <a:schemeClr val="tx2"/>
                </a:solidFill>
                <a:effectLst/>
                <a:uLnTx/>
                <a:uFillTx/>
                <a:latin typeface="+mj-lt"/>
                <a:ea typeface="+mj-ea"/>
                <a:cs typeface="+mj-cs"/>
              </a:rPr>
              <a:t>Focus on creating an online  store </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700" dirty="0" smtClean="0">
                <a:solidFill>
                  <a:schemeClr val="tx2"/>
                </a:solidFill>
                <a:latin typeface="+mj-lt"/>
                <a:ea typeface="+mj-ea"/>
                <a:cs typeface="+mj-cs"/>
              </a:rPr>
              <a:t>Lots of examples</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700" dirty="0" smtClean="0">
                <a:solidFill>
                  <a:schemeClr val="tx2"/>
                </a:solidFill>
                <a:latin typeface="+mj-lt"/>
                <a:ea typeface="+mj-ea"/>
                <a:cs typeface="+mj-cs"/>
              </a:rPr>
              <a:t>Lots of movement and animations</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700" dirty="0" smtClean="0">
                <a:solidFill>
                  <a:schemeClr val="tx2"/>
                </a:solidFill>
                <a:latin typeface="+mj-lt"/>
                <a:ea typeface="+mj-ea"/>
                <a:cs typeface="+mj-cs"/>
              </a:rPr>
              <a:t>Uses press clippings instead of customer testimonials</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4700" dirty="0" smtClean="0">
                <a:solidFill>
                  <a:schemeClr val="tx2"/>
                </a:solidFill>
                <a:latin typeface="+mj-lt"/>
                <a:ea typeface="+mj-ea"/>
                <a:cs typeface="+mj-cs"/>
              </a:rPr>
              <a:t>Video is super fast</a:t>
            </a:r>
          </a:p>
          <a:p>
            <a:pPr marL="274320" marR="0" lvl="0" indent="-274320" defTabSz="914400" rtl="0" eaLnBrk="1" fontAlgn="auto" latinLnBrk="0" hangingPunct="1">
              <a:lnSpc>
                <a:spcPct val="120000"/>
              </a:lnSpc>
              <a:spcBef>
                <a:spcPct val="0"/>
              </a:spcBef>
              <a:spcAft>
                <a:spcPts val="0"/>
              </a:spcAft>
              <a:buClrTx/>
              <a:buSzTx/>
              <a:tabLst/>
              <a:defRPr/>
            </a:pPr>
            <a:r>
              <a:rPr kumimoji="0" lang="en-US" sz="4400" b="1" i="0" u="none" strike="noStrike" kern="1200" cap="none" spc="0" normalizeH="0" noProof="0" dirty="0" smtClean="0">
                <a:ln>
                  <a:noFill/>
                </a:ln>
                <a:solidFill>
                  <a:schemeClr val="tx2"/>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4000" b="1" i="0" u="none" strike="noStrike" kern="1200" cap="none" spc="0" normalizeH="0" baseline="0" noProof="0" dirty="0">
              <a:ln>
                <a:noFill/>
              </a:ln>
              <a:solidFill>
                <a:schemeClr val="tx2"/>
              </a:solidFill>
              <a:effectLst/>
              <a:uLnTx/>
              <a:uFillTx/>
              <a:latin typeface="+mj-lt"/>
              <a:ea typeface="+mj-ea"/>
              <a:cs typeface="+mj-cs"/>
            </a:endParaRPr>
          </a:p>
        </p:txBody>
      </p:sp>
      <p:pic>
        <p:nvPicPr>
          <p:cNvPr id="5122" name="Picture 2"/>
          <p:cNvPicPr>
            <a:picLocks noChangeAspect="1" noChangeArrowheads="1"/>
          </p:cNvPicPr>
          <p:nvPr/>
        </p:nvPicPr>
        <p:blipFill>
          <a:blip r:embed="rId2" cstate="print"/>
          <a:srcRect/>
          <a:stretch>
            <a:fillRect/>
          </a:stretch>
        </p:blipFill>
        <p:spPr bwMode="auto">
          <a:xfrm>
            <a:off x="4953000" y="914400"/>
            <a:ext cx="3801186" cy="3167147"/>
          </a:xfrm>
          <a:prstGeom prst="rect">
            <a:avLst/>
          </a:prstGeom>
          <a:noFill/>
          <a:ln w="9525">
            <a:noFill/>
            <a:miter lim="800000"/>
            <a:headEnd/>
            <a:tailEnd/>
          </a:ln>
        </p:spPr>
      </p:pic>
      <p:pic>
        <p:nvPicPr>
          <p:cNvPr id="5124" name="Picture 4"/>
          <p:cNvPicPr>
            <a:picLocks noChangeAspect="1" noChangeArrowheads="1"/>
          </p:cNvPicPr>
          <p:nvPr/>
        </p:nvPicPr>
        <p:blipFill>
          <a:blip r:embed="rId3" cstate="print"/>
          <a:srcRect/>
          <a:stretch>
            <a:fillRect/>
          </a:stretch>
        </p:blipFill>
        <p:spPr bwMode="auto">
          <a:xfrm>
            <a:off x="4953000" y="4114800"/>
            <a:ext cx="3711262" cy="23852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b="1" dirty="0" smtClean="0">
                <a:solidFill>
                  <a:schemeClr val="tx2"/>
                </a:solidFill>
              </a:rPr>
              <a:t> Guiding principles</a:t>
            </a:r>
            <a:endParaRPr lang="en-US" sz="4000" b="1" dirty="0">
              <a:solidFill>
                <a:schemeClr val="tx2"/>
              </a:solidFill>
            </a:endParaRPr>
          </a:p>
        </p:txBody>
      </p:sp>
      <p:sp>
        <p:nvSpPr>
          <p:cNvPr id="4" name="Date Placeholder 3"/>
          <p:cNvSpPr>
            <a:spLocks noGrp="1"/>
          </p:cNvSpPr>
          <p:nvPr>
            <p:ph type="dt" sz="half" idx="10"/>
          </p:nvPr>
        </p:nvSpPr>
        <p:spPr/>
        <p:txBody>
          <a:bodyPr/>
          <a:lstStyle/>
          <a:p>
            <a:r>
              <a:rPr lang="en-US" dirty="0" smtClean="0"/>
              <a:t>September 2012</a:t>
            </a:r>
            <a:endParaRPr lang="en-US" dirty="0"/>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graphicFrame>
        <p:nvGraphicFramePr>
          <p:cNvPr id="5" name="Table 4"/>
          <p:cNvGraphicFramePr>
            <a:graphicFrameLocks noGrp="1"/>
          </p:cNvGraphicFramePr>
          <p:nvPr/>
        </p:nvGraphicFramePr>
        <p:xfrm>
          <a:off x="533400" y="1397000"/>
          <a:ext cx="8077200" cy="4389120"/>
        </p:xfrm>
        <a:graphic>
          <a:graphicData uri="http://schemas.openxmlformats.org/drawingml/2006/table">
            <a:tbl>
              <a:tblPr firstRow="1" bandRow="1">
                <a:tableStyleId>{5C22544A-7EE6-4342-B048-85BDC9FD1C3A}</a:tableStyleId>
              </a:tblPr>
              <a:tblGrid>
                <a:gridCol w="2666999"/>
                <a:gridCol w="5410201"/>
              </a:tblGrid>
              <a:tr h="431800">
                <a:tc>
                  <a:txBody>
                    <a:bodyPr/>
                    <a:lstStyle/>
                    <a:p>
                      <a:r>
                        <a:rPr lang="en-US" sz="2400" dirty="0" smtClean="0"/>
                        <a:t>Principle</a:t>
                      </a:r>
                      <a:endParaRPr lang="en-US" sz="2400" dirty="0"/>
                    </a:p>
                  </a:txBody>
                  <a:tcPr/>
                </a:tc>
                <a:tc>
                  <a:txBody>
                    <a:bodyPr/>
                    <a:lstStyle/>
                    <a:p>
                      <a:r>
                        <a:rPr lang="en-US" sz="2400" dirty="0" smtClean="0"/>
                        <a:t>Strategy</a:t>
                      </a:r>
                      <a:endParaRPr lang="en-US" sz="2400" dirty="0"/>
                    </a:p>
                  </a:txBody>
                  <a:tcPr/>
                </a:tc>
              </a:tr>
              <a:tr h="737206">
                <a:tc>
                  <a:txBody>
                    <a:bodyPr/>
                    <a:lstStyle/>
                    <a:p>
                      <a:r>
                        <a:rPr lang="en-US" sz="2400" dirty="0" smtClean="0"/>
                        <a:t>Inspire</a:t>
                      </a:r>
                      <a:r>
                        <a:rPr lang="en-US" sz="2400" baseline="0" dirty="0" smtClean="0"/>
                        <a:t> and engage new sellers</a:t>
                      </a:r>
                      <a:endParaRPr lang="en-US" sz="2400" dirty="0"/>
                    </a:p>
                  </a:txBody>
                  <a:tcPr/>
                </a:tc>
                <a:tc>
                  <a:txBody>
                    <a:bodyPr/>
                    <a:lstStyle/>
                    <a:p>
                      <a:r>
                        <a:rPr lang="en-US" sz="2400" dirty="0" smtClean="0"/>
                        <a:t>Show them what they can sell and how much they can make. Include customer testimonials.</a:t>
                      </a:r>
                      <a:endParaRPr lang="en-US" sz="2400" dirty="0"/>
                    </a:p>
                  </a:txBody>
                  <a:tcPr/>
                </a:tc>
              </a:tr>
              <a:tr h="608994">
                <a:tc>
                  <a:txBody>
                    <a:bodyPr/>
                    <a:lstStyle/>
                    <a:p>
                      <a:r>
                        <a:rPr lang="en-US" sz="2400" dirty="0" smtClean="0"/>
                        <a:t>Educate new sellers on how to list in a fun and friendly</a:t>
                      </a:r>
                      <a:r>
                        <a:rPr lang="en-US" sz="2400" baseline="0" dirty="0" smtClean="0"/>
                        <a:t> way</a:t>
                      </a:r>
                      <a:endParaRPr lang="en-US" sz="2400" dirty="0"/>
                    </a:p>
                  </a:txBody>
                  <a:tcPr/>
                </a:tc>
                <a:tc>
                  <a:txBody>
                    <a:bodyPr/>
                    <a:lstStyle/>
                    <a:p>
                      <a:r>
                        <a:rPr lang="en-US" sz="2400" dirty="0" smtClean="0"/>
                        <a:t>Keep step lists</a:t>
                      </a:r>
                      <a:r>
                        <a:rPr lang="en-US" sz="2400" baseline="0" dirty="0" smtClean="0"/>
                        <a:t> light and short. Include fun and educational video. Provide right level of guidance-enough to engage them without being overwhelming.</a:t>
                      </a:r>
                      <a:endParaRPr lang="en-US" sz="2400" dirty="0"/>
                    </a:p>
                  </a:txBody>
                  <a:tcPr/>
                </a:tc>
              </a:tr>
              <a:tr h="608994">
                <a:tc>
                  <a:txBody>
                    <a:bodyPr/>
                    <a:lstStyle/>
                    <a:p>
                      <a:r>
                        <a:rPr lang="en-US" sz="2400" dirty="0" smtClean="0"/>
                        <a:t>Show</a:t>
                      </a:r>
                      <a:r>
                        <a:rPr lang="en-US" sz="2400" baseline="0" dirty="0" smtClean="0"/>
                        <a:t> benefits of selling on eBay</a:t>
                      </a:r>
                      <a:endParaRPr lang="en-US" sz="2400" dirty="0"/>
                    </a:p>
                  </a:txBody>
                  <a:tcPr/>
                </a:tc>
                <a:tc>
                  <a:txBody>
                    <a:bodyPr/>
                    <a:lstStyle/>
                    <a:p>
                      <a:r>
                        <a:rPr lang="en-US" sz="2400" dirty="0" smtClean="0"/>
                        <a:t>Show what is about eBay that makes us unique and why</a:t>
                      </a:r>
                      <a:r>
                        <a:rPr lang="en-US" sz="2400" baseline="0" dirty="0" smtClean="0"/>
                        <a:t> we’re the</a:t>
                      </a:r>
                      <a:r>
                        <a:rPr lang="en-US" sz="2400" dirty="0" smtClean="0"/>
                        <a:t> best channel</a:t>
                      </a:r>
                      <a:r>
                        <a:rPr lang="en-US" sz="2400" baseline="0" dirty="0" smtClean="0"/>
                        <a:t> for selling their stuff</a:t>
                      </a:r>
                      <a:endParaRPr lang="en-US" sz="2400"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174" descr="green checkmark"/>
          <p:cNvPicPr>
            <a:picLocks noChangeArrowheads="1"/>
          </p:cNvPicPr>
          <p:nvPr/>
        </p:nvPicPr>
        <p:blipFill>
          <a:blip r:embed="rId2" cstate="print"/>
          <a:srcRect/>
          <a:stretch>
            <a:fillRect/>
          </a:stretch>
        </p:blipFill>
        <p:spPr bwMode="auto">
          <a:xfrm>
            <a:off x="3505200" y="5029200"/>
            <a:ext cx="374650" cy="338138"/>
          </a:xfrm>
          <a:prstGeom prst="rect">
            <a:avLst/>
          </a:prstGeom>
          <a:noFill/>
          <a:ln w="9525">
            <a:noFill/>
            <a:miter lim="800000"/>
            <a:headEnd/>
            <a:tailEnd/>
          </a:ln>
        </p:spPr>
      </p:pic>
      <p:pic>
        <p:nvPicPr>
          <p:cNvPr id="24" name="Picture 145" descr="green checkmark"/>
          <p:cNvPicPr>
            <a:picLocks noChangeArrowheads="1"/>
          </p:cNvPicPr>
          <p:nvPr/>
        </p:nvPicPr>
        <p:blipFill>
          <a:blip r:embed="rId2" cstate="print"/>
          <a:srcRect/>
          <a:stretch>
            <a:fillRect/>
          </a:stretch>
        </p:blipFill>
        <p:spPr bwMode="auto">
          <a:xfrm>
            <a:off x="7696200" y="4114800"/>
            <a:ext cx="374650" cy="393700"/>
          </a:xfrm>
          <a:prstGeom prst="rect">
            <a:avLst/>
          </a:prstGeom>
          <a:noFill/>
          <a:ln w="9525">
            <a:noFill/>
            <a:miter lim="800000"/>
            <a:headEnd/>
            <a:tailEnd/>
          </a:ln>
        </p:spPr>
      </p:pic>
      <p:pic>
        <p:nvPicPr>
          <p:cNvPr id="18" name="Picture 174" descr="green checkmark"/>
          <p:cNvPicPr>
            <a:picLocks noChangeArrowheads="1"/>
          </p:cNvPicPr>
          <p:nvPr/>
        </p:nvPicPr>
        <p:blipFill>
          <a:blip r:embed="rId2" cstate="print"/>
          <a:srcRect/>
          <a:stretch>
            <a:fillRect/>
          </a:stretch>
        </p:blipFill>
        <p:spPr bwMode="auto">
          <a:xfrm>
            <a:off x="2362200" y="2286000"/>
            <a:ext cx="374650" cy="338138"/>
          </a:xfrm>
          <a:prstGeom prst="rect">
            <a:avLst/>
          </a:prstGeom>
          <a:noFill/>
          <a:ln w="9525">
            <a:noFill/>
            <a:miter lim="800000"/>
            <a:headEnd/>
            <a:tailEnd/>
          </a:ln>
        </p:spPr>
      </p:pic>
      <p:pic>
        <p:nvPicPr>
          <p:cNvPr id="9" name="Picture 174" descr="green checkmark"/>
          <p:cNvPicPr>
            <a:picLocks noChangeArrowheads="1"/>
          </p:cNvPicPr>
          <p:nvPr/>
        </p:nvPicPr>
        <p:blipFill>
          <a:blip r:embed="rId2" cstate="print"/>
          <a:srcRect/>
          <a:stretch>
            <a:fillRect/>
          </a:stretch>
        </p:blipFill>
        <p:spPr bwMode="auto">
          <a:xfrm>
            <a:off x="5791200" y="5029200"/>
            <a:ext cx="374650" cy="338138"/>
          </a:xfrm>
          <a:prstGeom prst="rect">
            <a:avLst/>
          </a:prstGeom>
          <a:noFill/>
          <a:ln w="9525">
            <a:noFill/>
            <a:miter lim="800000"/>
            <a:headEnd/>
            <a:tailEnd/>
          </a:ln>
        </p:spPr>
      </p:pic>
      <p:pic>
        <p:nvPicPr>
          <p:cNvPr id="15" name="Picture 174" descr="green checkmark"/>
          <p:cNvPicPr>
            <a:picLocks noChangeArrowheads="1"/>
          </p:cNvPicPr>
          <p:nvPr/>
        </p:nvPicPr>
        <p:blipFill>
          <a:blip r:embed="rId2" cstate="print"/>
          <a:srcRect/>
          <a:stretch>
            <a:fillRect/>
          </a:stretch>
        </p:blipFill>
        <p:spPr bwMode="auto">
          <a:xfrm>
            <a:off x="6705600" y="3657600"/>
            <a:ext cx="374650" cy="338138"/>
          </a:xfrm>
          <a:prstGeom prst="rect">
            <a:avLst/>
          </a:prstGeom>
          <a:noFill/>
          <a:ln w="9525">
            <a:noFill/>
            <a:miter lim="800000"/>
            <a:headEnd/>
            <a:tailEnd/>
          </a:ln>
        </p:spPr>
      </p:pic>
      <p:pic>
        <p:nvPicPr>
          <p:cNvPr id="23" name="Picture 174" descr="green checkmark"/>
          <p:cNvPicPr>
            <a:picLocks noChangeArrowheads="1"/>
          </p:cNvPicPr>
          <p:nvPr/>
        </p:nvPicPr>
        <p:blipFill>
          <a:blip r:embed="rId2" cstate="print"/>
          <a:srcRect/>
          <a:stretch>
            <a:fillRect/>
          </a:stretch>
        </p:blipFill>
        <p:spPr bwMode="auto">
          <a:xfrm>
            <a:off x="3581400" y="5486400"/>
            <a:ext cx="374650" cy="338138"/>
          </a:xfrm>
          <a:prstGeom prst="rect">
            <a:avLst/>
          </a:prstGeom>
          <a:noFill/>
          <a:ln w="9525">
            <a:noFill/>
            <a:miter lim="800000"/>
            <a:headEnd/>
            <a:tailEnd/>
          </a:ln>
        </p:spPr>
      </p:pic>
      <p:pic>
        <p:nvPicPr>
          <p:cNvPr id="20" name="Picture 174" descr="green checkmark"/>
          <p:cNvPicPr>
            <a:picLocks noChangeArrowheads="1"/>
          </p:cNvPicPr>
          <p:nvPr/>
        </p:nvPicPr>
        <p:blipFill>
          <a:blip r:embed="rId2" cstate="print"/>
          <a:srcRect/>
          <a:stretch>
            <a:fillRect/>
          </a:stretch>
        </p:blipFill>
        <p:spPr bwMode="auto">
          <a:xfrm>
            <a:off x="5715000" y="3200400"/>
            <a:ext cx="374650" cy="338138"/>
          </a:xfrm>
          <a:prstGeom prst="rect">
            <a:avLst/>
          </a:prstGeom>
          <a:noFill/>
          <a:ln w="9525">
            <a:noFill/>
            <a:miter lim="800000"/>
            <a:headEnd/>
            <a:tailEnd/>
          </a:ln>
        </p:spPr>
      </p:pic>
      <p:pic>
        <p:nvPicPr>
          <p:cNvPr id="8" name="Picture 138" descr="green checkmark"/>
          <p:cNvPicPr>
            <a:picLocks noChangeArrowheads="1"/>
          </p:cNvPicPr>
          <p:nvPr/>
        </p:nvPicPr>
        <p:blipFill>
          <a:blip r:embed="rId2" cstate="print"/>
          <a:srcRect/>
          <a:stretch>
            <a:fillRect/>
          </a:stretch>
        </p:blipFill>
        <p:spPr bwMode="auto">
          <a:xfrm>
            <a:off x="7696200" y="3581400"/>
            <a:ext cx="374650" cy="385715"/>
          </a:xfrm>
          <a:prstGeom prst="rect">
            <a:avLst/>
          </a:prstGeom>
          <a:noFill/>
          <a:ln w="9525">
            <a:noFill/>
            <a:miter lim="800000"/>
            <a:headEnd/>
            <a:tailEnd/>
          </a:ln>
        </p:spPr>
      </p:pic>
      <p:sp>
        <p:nvSpPr>
          <p:cNvPr id="2" name="Title 1"/>
          <p:cNvSpPr>
            <a:spLocks noGrp="1"/>
          </p:cNvSpPr>
          <p:nvPr>
            <p:ph type="title"/>
          </p:nvPr>
        </p:nvSpPr>
        <p:spPr>
          <a:xfrm>
            <a:off x="228600" y="152400"/>
            <a:ext cx="8229600" cy="533400"/>
          </a:xfrm>
        </p:spPr>
        <p:txBody>
          <a:bodyPr>
            <a:noAutofit/>
          </a:bodyPr>
          <a:lstStyle/>
          <a:p>
            <a:r>
              <a:rPr lang="en-US" sz="3600" b="1" dirty="0" smtClean="0">
                <a:solidFill>
                  <a:schemeClr val="tx2"/>
                </a:solidFill>
              </a:rPr>
              <a:t> Voice and tone</a:t>
            </a:r>
            <a:endParaRPr lang="en-US" sz="3600" b="1" dirty="0">
              <a:solidFill>
                <a:schemeClr val="tx2"/>
              </a:solidFill>
            </a:endParaRPr>
          </a:p>
        </p:txBody>
      </p:sp>
      <p:sp>
        <p:nvSpPr>
          <p:cNvPr id="6" name="Rectangle 5"/>
          <p:cNvSpPr/>
          <p:nvPr/>
        </p:nvSpPr>
        <p:spPr>
          <a:xfrm>
            <a:off x="6096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5" name="Title 1"/>
          <p:cNvSpPr txBox="1">
            <a:spLocks/>
          </p:cNvSpPr>
          <p:nvPr/>
        </p:nvSpPr>
        <p:spPr>
          <a:xfrm>
            <a:off x="685800" y="914400"/>
            <a:ext cx="7696200" cy="685800"/>
          </a:xfrm>
          <a:prstGeom prst="rect">
            <a:avLst/>
          </a:prstGeom>
        </p:spPr>
        <p:txBody>
          <a:bodyPr vert="horz" lIns="91440" tIns="45720" rIns="91440" bIns="45720" rtlCol="0" anchor="ctr">
            <a:normAutofit fontScale="25000" lnSpcReduction="20000"/>
          </a:bodyPr>
          <a:lstStyle/>
          <a:p>
            <a:pPr marR="0" lvl="0" defTabSz="914400" rtl="0" eaLnBrk="1" fontAlgn="auto" latinLnBrk="0" hangingPunct="1">
              <a:lnSpc>
                <a:spcPct val="120000"/>
              </a:lnSpc>
              <a:spcBef>
                <a:spcPct val="0"/>
              </a:spcBef>
              <a:spcAft>
                <a:spcPts val="0"/>
              </a:spcAft>
              <a:buClrTx/>
              <a:buSzTx/>
              <a:tabLst/>
              <a:defRPr/>
            </a:pPr>
            <a:endParaRPr lang="en-US" sz="2900" dirty="0" smtClean="0">
              <a:solidFill>
                <a:schemeClr val="tx2"/>
              </a:solidFill>
              <a:latin typeface="+mj-lt"/>
              <a:ea typeface="+mj-ea"/>
              <a:cs typeface="+mj-cs"/>
            </a:endParaRP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7200" dirty="0" smtClean="0">
                <a:solidFill>
                  <a:schemeClr val="tx2"/>
                </a:solidFill>
                <a:latin typeface="+mj-lt"/>
                <a:ea typeface="+mj-ea"/>
                <a:cs typeface="+mj-cs"/>
              </a:rPr>
              <a:t>Overall voice will be active and use 2</a:t>
            </a:r>
            <a:r>
              <a:rPr lang="en-US" sz="7200" baseline="30000" dirty="0" smtClean="0">
                <a:solidFill>
                  <a:schemeClr val="tx2"/>
                </a:solidFill>
                <a:latin typeface="+mj-lt"/>
                <a:ea typeface="+mj-ea"/>
                <a:cs typeface="+mj-cs"/>
              </a:rPr>
              <a:t>nd</a:t>
            </a:r>
            <a:r>
              <a:rPr lang="en-US" sz="7200" dirty="0" smtClean="0">
                <a:solidFill>
                  <a:schemeClr val="tx2"/>
                </a:solidFill>
                <a:latin typeface="+mj-lt"/>
                <a:ea typeface="+mj-ea"/>
                <a:cs typeface="+mj-cs"/>
              </a:rPr>
              <a:t> person pronouns, “You” and “We.”</a:t>
            </a:r>
          </a:p>
          <a:p>
            <a:pPr marL="274320" marR="0" lvl="0" indent="-274320" defTabSz="914400" rtl="0" eaLnBrk="1" fontAlgn="auto" latinLnBrk="0" hangingPunct="1">
              <a:lnSpc>
                <a:spcPct val="120000"/>
              </a:lnSpc>
              <a:spcBef>
                <a:spcPct val="0"/>
              </a:spcBef>
              <a:spcAft>
                <a:spcPts val="0"/>
              </a:spcAft>
              <a:buClrTx/>
              <a:buSzTx/>
              <a:buFont typeface="Arial" pitchFamily="34" charset="0"/>
              <a:buChar char="•"/>
              <a:tabLst/>
              <a:defRPr/>
            </a:pPr>
            <a:r>
              <a:rPr lang="en-US" sz="7200" dirty="0" smtClean="0">
                <a:solidFill>
                  <a:schemeClr val="tx2"/>
                </a:solidFill>
                <a:latin typeface="+mj-lt"/>
                <a:ea typeface="+mj-ea"/>
                <a:cs typeface="+mj-cs"/>
              </a:rPr>
              <a:t>Overall tone will be conversational and friendly.</a:t>
            </a:r>
            <a:r>
              <a:rPr kumimoji="0" lang="en-US" sz="7200" b="1" i="0" u="none" strike="noStrike" kern="1200" cap="none" spc="0" normalizeH="0" noProof="0" dirty="0" smtClean="0">
                <a:ln>
                  <a:noFill/>
                </a:ln>
                <a:solidFill>
                  <a:schemeClr val="tx2"/>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4000" b="1" i="0" u="none" strike="noStrike" kern="1200" cap="none" spc="0" normalizeH="0" baseline="0" noProof="0" dirty="0" smtClean="0">
              <a:ln>
                <a:noFill/>
              </a:ln>
              <a:solidFill>
                <a:schemeClr val="tx2"/>
              </a:solidFill>
              <a:effectLst/>
              <a:uLnTx/>
              <a:uFillTx/>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4000" b="1" i="0" u="none" strike="noStrike" kern="1200" cap="none" spc="0" normalizeH="0" baseline="0" noProof="0" dirty="0">
              <a:ln>
                <a:noFill/>
              </a:ln>
              <a:solidFill>
                <a:schemeClr val="tx2"/>
              </a:solidFill>
              <a:effectLst/>
              <a:uLnTx/>
              <a:uFillTx/>
              <a:latin typeface="+mj-lt"/>
              <a:ea typeface="+mj-ea"/>
              <a:cs typeface="+mj-cs"/>
            </a:endParaRPr>
          </a:p>
        </p:txBody>
      </p:sp>
      <p:graphicFrame>
        <p:nvGraphicFramePr>
          <p:cNvPr id="7" name="Group 178"/>
          <p:cNvGraphicFramePr>
            <a:graphicFrameLocks noGrp="1"/>
          </p:cNvGraphicFramePr>
          <p:nvPr/>
        </p:nvGraphicFramePr>
        <p:xfrm>
          <a:off x="304800" y="1752600"/>
          <a:ext cx="8297863" cy="4664075"/>
        </p:xfrm>
        <a:graphic>
          <a:graphicData uri="http://schemas.openxmlformats.org/drawingml/2006/table">
            <a:tbl>
              <a:tblPr/>
              <a:tblGrid>
                <a:gridCol w="1782763"/>
                <a:gridCol w="1143000"/>
                <a:gridCol w="1112837"/>
                <a:gridCol w="1130300"/>
                <a:gridCol w="957263"/>
                <a:gridCol w="1028700"/>
                <a:gridCol w="1143000"/>
              </a:tblGrid>
              <a:tr h="274638">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MS Pゴシック" pitchFamily="-92" charset="-128"/>
                          <a:cs typeface="Arial" charset="0"/>
                        </a:rPr>
                        <a:t>Content type</a:t>
                      </a: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alpha val="50000"/>
                      </a:schemeClr>
                    </a:solidFill>
                  </a:tcPr>
                </a:tc>
                <a:tc gridSpan="6">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ea typeface="MS Pゴシック" pitchFamily="-92" charset="-128"/>
                          <a:cs typeface="Arial" charset="0"/>
                        </a:rPr>
                        <a:t> Primary attributes</a:t>
                      </a: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alpha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4475">
                <a:tc vMerge="1">
                  <a:txBody>
                    <a:bodyPr/>
                    <a:lstStyle/>
                    <a:p>
                      <a:endParaRPr 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Inspiring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9EB3">
                        <a:alpha val="50000"/>
                      </a:srgb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Approachable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9EB3">
                        <a:alpha val="50000"/>
                      </a:srgb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Smart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9EB3">
                        <a:alpha val="50000"/>
                      </a:srgb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Authentic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9EB3">
                        <a:alpha val="50000"/>
                      </a:srgb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Dynamic</a:t>
                      </a:r>
                      <a:endParaRPr kumimoji="0" lang="en-US" sz="2400" b="1"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9EB3">
                        <a:alpha val="50000"/>
                      </a:srgb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Friendly/Human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F9EB3">
                        <a:alpha val="50000"/>
                      </a:srgbClr>
                    </a:solidFill>
                  </a:tcPr>
                </a:tc>
              </a:tr>
              <a:tr h="4429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Headline/sub-head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sym typeface="Wingdings" charset="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a typeface="MS Pゴシック" pitchFamily="-92" charset="-128"/>
                        <a:cs typeface="Arial" charset="0"/>
                        <a:sym typeface="Wingdings 2" pitchFamily="18" charset="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err="1" smtClean="0">
                          <a:ln>
                            <a:noFill/>
                          </a:ln>
                          <a:solidFill>
                            <a:schemeClr val="tx1"/>
                          </a:solidFill>
                          <a:effectLst/>
                          <a:latin typeface="Arial" charset="0"/>
                          <a:ea typeface="MS Pゴシック" pitchFamily="-92" charset="-128"/>
                          <a:cs typeface="Arial" charset="0"/>
                        </a:rPr>
                        <a:t>Infographics</a:t>
                      </a:r>
                      <a:endPar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Testimonials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Steps to list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FAQs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Tips and hints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Why sell on eBay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Contact us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MS Pゴシック" pitchFamily="-92" charset="-128"/>
                          <a:cs typeface="Arial" charset="0"/>
                        </a:rPr>
                        <a:t>Video script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10000"/>
                        </a:spcAft>
                        <a:buClr>
                          <a:srgbClr val="305FA6"/>
                        </a:buClr>
                        <a:buSzTx/>
                        <a:buFont typeface="Times" charset="0"/>
                        <a:buNone/>
                        <a:tabLst/>
                      </a:pPr>
                      <a:endParaRPr kumimoji="0" lang="en-US" sz="1600" b="0" i="0" u="none" strike="noStrike" cap="none" normalizeH="0" baseline="0" dirty="0" smtClean="0">
                        <a:ln>
                          <a:noFill/>
                        </a:ln>
                        <a:solidFill>
                          <a:schemeClr val="tx1"/>
                        </a:solidFill>
                        <a:effectLst/>
                        <a:latin typeface="Arial" charset="0"/>
                        <a:ea typeface="Osaka"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MS Pゴシック" pitchFamily="-92"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0" name="Picture 174" descr="green checkmark"/>
          <p:cNvPicPr>
            <a:picLocks noChangeArrowheads="1"/>
          </p:cNvPicPr>
          <p:nvPr/>
        </p:nvPicPr>
        <p:blipFill>
          <a:blip r:embed="rId2" cstate="print"/>
          <a:srcRect/>
          <a:stretch>
            <a:fillRect/>
          </a:stretch>
        </p:blipFill>
        <p:spPr bwMode="auto">
          <a:xfrm>
            <a:off x="2362200" y="3276600"/>
            <a:ext cx="374650" cy="338138"/>
          </a:xfrm>
          <a:prstGeom prst="rect">
            <a:avLst/>
          </a:prstGeom>
          <a:noFill/>
          <a:ln w="9525">
            <a:noFill/>
            <a:miter lim="800000"/>
            <a:headEnd/>
            <a:tailEnd/>
          </a:ln>
        </p:spPr>
      </p:pic>
      <p:pic>
        <p:nvPicPr>
          <p:cNvPr id="11" name="Picture 174" descr="green checkmark"/>
          <p:cNvPicPr>
            <a:picLocks noChangeArrowheads="1"/>
          </p:cNvPicPr>
          <p:nvPr/>
        </p:nvPicPr>
        <p:blipFill>
          <a:blip r:embed="rId2" cstate="print"/>
          <a:srcRect/>
          <a:stretch>
            <a:fillRect/>
          </a:stretch>
        </p:blipFill>
        <p:spPr bwMode="auto">
          <a:xfrm>
            <a:off x="2362200" y="2819400"/>
            <a:ext cx="374650" cy="338138"/>
          </a:xfrm>
          <a:prstGeom prst="rect">
            <a:avLst/>
          </a:prstGeom>
          <a:noFill/>
          <a:ln w="9525">
            <a:noFill/>
            <a:miter lim="800000"/>
            <a:headEnd/>
            <a:tailEnd/>
          </a:ln>
        </p:spPr>
      </p:pic>
      <p:pic>
        <p:nvPicPr>
          <p:cNvPr id="12" name="Picture 174" descr="green checkmark"/>
          <p:cNvPicPr>
            <a:picLocks noChangeArrowheads="1"/>
          </p:cNvPicPr>
          <p:nvPr/>
        </p:nvPicPr>
        <p:blipFill>
          <a:blip r:embed="rId2" cstate="print"/>
          <a:srcRect/>
          <a:stretch>
            <a:fillRect/>
          </a:stretch>
        </p:blipFill>
        <p:spPr bwMode="auto">
          <a:xfrm>
            <a:off x="5715000" y="2819400"/>
            <a:ext cx="374650" cy="338138"/>
          </a:xfrm>
          <a:prstGeom prst="rect">
            <a:avLst/>
          </a:prstGeom>
          <a:noFill/>
          <a:ln w="9525">
            <a:noFill/>
            <a:miter lim="800000"/>
            <a:headEnd/>
            <a:tailEnd/>
          </a:ln>
        </p:spPr>
      </p:pic>
      <p:pic>
        <p:nvPicPr>
          <p:cNvPr id="13" name="Picture 174" descr="green checkmark"/>
          <p:cNvPicPr>
            <a:picLocks noChangeArrowheads="1"/>
          </p:cNvPicPr>
          <p:nvPr/>
        </p:nvPicPr>
        <p:blipFill>
          <a:blip r:embed="rId2" cstate="print"/>
          <a:srcRect/>
          <a:stretch>
            <a:fillRect/>
          </a:stretch>
        </p:blipFill>
        <p:spPr bwMode="auto">
          <a:xfrm>
            <a:off x="6705600" y="2362200"/>
            <a:ext cx="374650" cy="338138"/>
          </a:xfrm>
          <a:prstGeom prst="rect">
            <a:avLst/>
          </a:prstGeom>
          <a:noFill/>
          <a:ln w="9525">
            <a:noFill/>
            <a:miter lim="800000"/>
            <a:headEnd/>
            <a:tailEnd/>
          </a:ln>
        </p:spPr>
      </p:pic>
      <p:pic>
        <p:nvPicPr>
          <p:cNvPr id="14" name="Picture 174" descr="green checkmark"/>
          <p:cNvPicPr>
            <a:picLocks noChangeArrowheads="1"/>
          </p:cNvPicPr>
          <p:nvPr/>
        </p:nvPicPr>
        <p:blipFill>
          <a:blip r:embed="rId2" cstate="print"/>
          <a:srcRect/>
          <a:stretch>
            <a:fillRect/>
          </a:stretch>
        </p:blipFill>
        <p:spPr bwMode="auto">
          <a:xfrm>
            <a:off x="4648200" y="3733800"/>
            <a:ext cx="374650" cy="338138"/>
          </a:xfrm>
          <a:prstGeom prst="rect">
            <a:avLst/>
          </a:prstGeom>
          <a:noFill/>
          <a:ln w="9525">
            <a:noFill/>
            <a:miter lim="800000"/>
            <a:headEnd/>
            <a:tailEnd/>
          </a:ln>
        </p:spPr>
      </p:pic>
      <p:pic>
        <p:nvPicPr>
          <p:cNvPr id="16" name="Picture 174" descr="green checkmark"/>
          <p:cNvPicPr>
            <a:picLocks noChangeArrowheads="1"/>
          </p:cNvPicPr>
          <p:nvPr/>
        </p:nvPicPr>
        <p:blipFill>
          <a:blip r:embed="rId2" cstate="print"/>
          <a:srcRect/>
          <a:stretch>
            <a:fillRect/>
          </a:stretch>
        </p:blipFill>
        <p:spPr bwMode="auto">
          <a:xfrm>
            <a:off x="4648200" y="4191000"/>
            <a:ext cx="374650" cy="338138"/>
          </a:xfrm>
          <a:prstGeom prst="rect">
            <a:avLst/>
          </a:prstGeom>
          <a:noFill/>
          <a:ln w="9525">
            <a:noFill/>
            <a:miter lim="800000"/>
            <a:headEnd/>
            <a:tailEnd/>
          </a:ln>
        </p:spPr>
      </p:pic>
      <p:pic>
        <p:nvPicPr>
          <p:cNvPr id="17" name="Picture 174" descr="green checkmark"/>
          <p:cNvPicPr>
            <a:picLocks noChangeArrowheads="1"/>
          </p:cNvPicPr>
          <p:nvPr/>
        </p:nvPicPr>
        <p:blipFill>
          <a:blip r:embed="rId2" cstate="print"/>
          <a:srcRect/>
          <a:stretch>
            <a:fillRect/>
          </a:stretch>
        </p:blipFill>
        <p:spPr bwMode="auto">
          <a:xfrm>
            <a:off x="4724400" y="4648200"/>
            <a:ext cx="374650" cy="338138"/>
          </a:xfrm>
          <a:prstGeom prst="rect">
            <a:avLst/>
          </a:prstGeom>
          <a:noFill/>
          <a:ln w="9525">
            <a:noFill/>
            <a:miter lim="800000"/>
            <a:headEnd/>
            <a:tailEnd/>
          </a:ln>
        </p:spPr>
      </p:pic>
      <p:pic>
        <p:nvPicPr>
          <p:cNvPr id="19" name="Picture 174" descr="green checkmark"/>
          <p:cNvPicPr>
            <a:picLocks noChangeArrowheads="1"/>
          </p:cNvPicPr>
          <p:nvPr/>
        </p:nvPicPr>
        <p:blipFill>
          <a:blip r:embed="rId2" cstate="print"/>
          <a:srcRect/>
          <a:stretch>
            <a:fillRect/>
          </a:stretch>
        </p:blipFill>
        <p:spPr bwMode="auto">
          <a:xfrm>
            <a:off x="3581400" y="3733800"/>
            <a:ext cx="374650" cy="338138"/>
          </a:xfrm>
          <a:prstGeom prst="rect">
            <a:avLst/>
          </a:prstGeom>
          <a:noFill/>
          <a:ln w="9525">
            <a:noFill/>
            <a:miter lim="800000"/>
            <a:headEnd/>
            <a:tailEnd/>
          </a:ln>
        </p:spPr>
      </p:pic>
      <p:pic>
        <p:nvPicPr>
          <p:cNvPr id="21" name="Picture 174" descr="green checkmark"/>
          <p:cNvPicPr>
            <a:picLocks noChangeArrowheads="1"/>
          </p:cNvPicPr>
          <p:nvPr/>
        </p:nvPicPr>
        <p:blipFill>
          <a:blip r:embed="rId2" cstate="print"/>
          <a:srcRect/>
          <a:stretch>
            <a:fillRect/>
          </a:stretch>
        </p:blipFill>
        <p:spPr bwMode="auto">
          <a:xfrm>
            <a:off x="7696200" y="5105400"/>
            <a:ext cx="374650" cy="338138"/>
          </a:xfrm>
          <a:prstGeom prst="rect">
            <a:avLst/>
          </a:prstGeom>
          <a:noFill/>
          <a:ln w="9525">
            <a:noFill/>
            <a:miter lim="800000"/>
            <a:headEnd/>
            <a:tailEnd/>
          </a:ln>
        </p:spPr>
      </p:pic>
      <p:pic>
        <p:nvPicPr>
          <p:cNvPr id="22" name="Picture 174" descr="green checkmark"/>
          <p:cNvPicPr>
            <a:picLocks noChangeArrowheads="1"/>
          </p:cNvPicPr>
          <p:nvPr/>
        </p:nvPicPr>
        <p:blipFill>
          <a:blip r:embed="rId2" cstate="print"/>
          <a:srcRect/>
          <a:stretch>
            <a:fillRect/>
          </a:stretch>
        </p:blipFill>
        <p:spPr bwMode="auto">
          <a:xfrm>
            <a:off x="7772400" y="5562600"/>
            <a:ext cx="374650" cy="338138"/>
          </a:xfrm>
          <a:prstGeom prst="rect">
            <a:avLst/>
          </a:prstGeom>
          <a:noFill/>
          <a:ln w="9525">
            <a:noFill/>
            <a:miter lim="800000"/>
            <a:headEnd/>
            <a:tailEnd/>
          </a:ln>
        </p:spPr>
      </p:pic>
      <p:pic>
        <p:nvPicPr>
          <p:cNvPr id="25" name="Picture 174" descr="green checkmark"/>
          <p:cNvPicPr>
            <a:picLocks noChangeArrowheads="1"/>
          </p:cNvPicPr>
          <p:nvPr/>
        </p:nvPicPr>
        <p:blipFill>
          <a:blip r:embed="rId2" cstate="print"/>
          <a:srcRect/>
          <a:stretch>
            <a:fillRect/>
          </a:stretch>
        </p:blipFill>
        <p:spPr bwMode="auto">
          <a:xfrm>
            <a:off x="2438400" y="4648200"/>
            <a:ext cx="374650" cy="338138"/>
          </a:xfrm>
          <a:prstGeom prst="rect">
            <a:avLst/>
          </a:prstGeom>
          <a:noFill/>
          <a:ln w="9525">
            <a:noFill/>
            <a:miter lim="800000"/>
            <a:headEnd/>
            <a:tailEnd/>
          </a:ln>
        </p:spPr>
      </p:pic>
      <p:pic>
        <p:nvPicPr>
          <p:cNvPr id="27" name="Picture 174" descr="green checkmark"/>
          <p:cNvPicPr>
            <a:picLocks noChangeArrowheads="1"/>
          </p:cNvPicPr>
          <p:nvPr/>
        </p:nvPicPr>
        <p:blipFill>
          <a:blip r:embed="rId2" cstate="print"/>
          <a:srcRect/>
          <a:stretch>
            <a:fillRect/>
          </a:stretch>
        </p:blipFill>
        <p:spPr bwMode="auto">
          <a:xfrm>
            <a:off x="2362200" y="5105400"/>
            <a:ext cx="374650" cy="338138"/>
          </a:xfrm>
          <a:prstGeom prst="rect">
            <a:avLst/>
          </a:prstGeom>
          <a:noFill/>
          <a:ln w="9525">
            <a:noFill/>
            <a:miter lim="800000"/>
            <a:headEnd/>
            <a:tailEnd/>
          </a:ln>
        </p:spPr>
      </p:pic>
      <p:pic>
        <p:nvPicPr>
          <p:cNvPr id="28" name="Picture 174" descr="green checkmark"/>
          <p:cNvPicPr>
            <a:picLocks noChangeArrowheads="1"/>
          </p:cNvPicPr>
          <p:nvPr/>
        </p:nvPicPr>
        <p:blipFill>
          <a:blip r:embed="rId2" cstate="print"/>
          <a:srcRect/>
          <a:stretch>
            <a:fillRect/>
          </a:stretch>
        </p:blipFill>
        <p:spPr bwMode="auto">
          <a:xfrm>
            <a:off x="2362200" y="6019800"/>
            <a:ext cx="374650" cy="338138"/>
          </a:xfrm>
          <a:prstGeom prst="rect">
            <a:avLst/>
          </a:prstGeom>
          <a:noFill/>
          <a:ln w="9525">
            <a:noFill/>
            <a:miter lim="800000"/>
            <a:headEnd/>
            <a:tailEnd/>
          </a:ln>
        </p:spPr>
      </p:pic>
      <p:pic>
        <p:nvPicPr>
          <p:cNvPr id="29" name="Picture 174" descr="green checkmark"/>
          <p:cNvPicPr>
            <a:picLocks noChangeArrowheads="1"/>
          </p:cNvPicPr>
          <p:nvPr/>
        </p:nvPicPr>
        <p:blipFill>
          <a:blip r:embed="rId2" cstate="print"/>
          <a:srcRect/>
          <a:stretch>
            <a:fillRect/>
          </a:stretch>
        </p:blipFill>
        <p:spPr bwMode="auto">
          <a:xfrm>
            <a:off x="7848600" y="6019800"/>
            <a:ext cx="374650" cy="338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Messaging hierarchy</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1219200"/>
            <a:ext cx="76962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rPr>
              <a:t>Key messages:</a:t>
            </a: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32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Selling is easy and you can make money</a:t>
            </a:r>
            <a:endParaRPr lang="en-US" sz="32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32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You can list anything, from anywhere </a:t>
            </a:r>
            <a:endParaRPr lang="en-US" sz="32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32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Get inspired by others and what’s selling on eBay </a:t>
            </a:r>
            <a:endParaRPr lang="en-US" sz="32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32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eBay is a great place to sell stuff. </a:t>
            </a: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32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We’ve got you covered. We’re here to help. We’ll guide you through it.</a:t>
            </a: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endParaRPr kumimoji="0" lang="en-US" sz="3200" b="0" i="0" u="none" strike="noStrike" cap="none" normalizeH="0" dirty="0" smtClean="0">
              <a:ln>
                <a:noFill/>
              </a:ln>
              <a:solidFill>
                <a:schemeClr val="tx2"/>
              </a:solidFill>
              <a:effectLst/>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4191000" cy="533400"/>
          </a:xfrm>
        </p:spPr>
        <p:txBody>
          <a:bodyPr>
            <a:noAutofit/>
          </a:bodyPr>
          <a:lstStyle/>
          <a:p>
            <a:pPr algn="l"/>
            <a:r>
              <a:rPr lang="en-US" sz="3600" b="1" dirty="0" smtClean="0">
                <a:solidFill>
                  <a:schemeClr val="tx2"/>
                </a:solidFill>
              </a:rPr>
              <a:t>Framework 1: with messaging hierarchy</a:t>
            </a:r>
            <a:endParaRPr lang="en-US" sz="36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pic>
        <p:nvPicPr>
          <p:cNvPr id="3073" name="Picture 1"/>
          <p:cNvPicPr>
            <a:picLocks noChangeAspect="1" noChangeArrowheads="1"/>
          </p:cNvPicPr>
          <p:nvPr/>
        </p:nvPicPr>
        <p:blipFill>
          <a:blip r:embed="rId2" cstate="print"/>
          <a:srcRect/>
          <a:stretch>
            <a:fillRect/>
          </a:stretch>
        </p:blipFill>
        <p:spPr bwMode="auto">
          <a:xfrm>
            <a:off x="5791200" y="838200"/>
            <a:ext cx="2362200" cy="4953000"/>
          </a:xfrm>
          <a:prstGeom prst="rect">
            <a:avLst/>
          </a:prstGeom>
          <a:noFill/>
          <a:ln w="9525">
            <a:noFill/>
            <a:miter lim="800000"/>
            <a:headEnd/>
            <a:tailEnd/>
          </a:ln>
        </p:spPr>
      </p:pic>
      <p:sp>
        <p:nvSpPr>
          <p:cNvPr id="7" name="Rectangle 1"/>
          <p:cNvSpPr>
            <a:spLocks noChangeArrowheads="1"/>
          </p:cNvSpPr>
          <p:nvPr/>
        </p:nvSpPr>
        <p:spPr bwMode="auto">
          <a:xfrm>
            <a:off x="381000" y="1754088"/>
            <a:ext cx="35814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Selling is easy and you can make money</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You can list anything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Get inspired by others and what’s selling on eBay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eBay is a great place to sell stuff</a:t>
            </a: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lang="en-US" sz="2000" dirty="0" smtClean="0">
                <a:solidFill>
                  <a:schemeClr val="tx2"/>
                </a:solidFill>
                <a:latin typeface="Calibri" pitchFamily="34" charset="0"/>
                <a:ea typeface="Calibri" pitchFamily="34" charset="0"/>
                <a:cs typeface="Times New Roman" pitchFamily="18" charset="0"/>
              </a:rPr>
              <a:t>You can list anywhere</a:t>
            </a: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We’ve got you covered. We’re here to help. We’ll guide you through it</a:t>
            </a:r>
            <a:endParaRPr kumimoji="0" lang="en-US" sz="2000" b="0" i="0" u="none" strike="noStrike" cap="none" normalizeH="0" dirty="0" smtClean="0">
              <a:ln>
                <a:noFill/>
              </a:ln>
              <a:solidFill>
                <a:schemeClr val="tx2"/>
              </a:solidFill>
              <a:effectLst/>
              <a:latin typeface="Arial" pitchFamily="34" charset="0"/>
            </a:endParaRPr>
          </a:p>
        </p:txBody>
      </p:sp>
      <p:cxnSp>
        <p:nvCxnSpPr>
          <p:cNvPr id="8" name="Straight Arrow Connector 7"/>
          <p:cNvCxnSpPr/>
          <p:nvPr/>
        </p:nvCxnSpPr>
        <p:spPr>
          <a:xfrm flipV="1">
            <a:off x="3581400" y="1219200"/>
            <a:ext cx="23622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124200" y="1447800"/>
            <a:ext cx="28956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124200" y="2286000"/>
            <a:ext cx="28194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200400" y="3200400"/>
            <a:ext cx="27432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352800" y="4038600"/>
            <a:ext cx="25908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3276600" y="2438400"/>
            <a:ext cx="2743200" cy="1371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048000" y="5181600"/>
            <a:ext cx="29718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4953000" cy="533400"/>
          </a:xfrm>
        </p:spPr>
        <p:txBody>
          <a:bodyPr>
            <a:noAutofit/>
          </a:bodyPr>
          <a:lstStyle/>
          <a:p>
            <a:pPr algn="l"/>
            <a:r>
              <a:rPr lang="en-US" sz="3600" b="1" dirty="0" smtClean="0">
                <a:solidFill>
                  <a:schemeClr val="tx2"/>
                </a:solidFill>
              </a:rPr>
              <a:t>Framework 2: with messaging hierarchy</a:t>
            </a:r>
            <a:endParaRPr lang="en-US" sz="36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pic>
        <p:nvPicPr>
          <p:cNvPr id="27650" name="Picture 2"/>
          <p:cNvPicPr>
            <a:picLocks noChangeAspect="1" noChangeArrowheads="1"/>
          </p:cNvPicPr>
          <p:nvPr/>
        </p:nvPicPr>
        <p:blipFill>
          <a:blip r:embed="rId2" cstate="print"/>
          <a:srcRect/>
          <a:stretch>
            <a:fillRect/>
          </a:stretch>
        </p:blipFill>
        <p:spPr bwMode="auto">
          <a:xfrm>
            <a:off x="5867400" y="0"/>
            <a:ext cx="2520950" cy="6851650"/>
          </a:xfrm>
          <a:prstGeom prst="rect">
            <a:avLst/>
          </a:prstGeom>
          <a:noFill/>
          <a:ln w="9525">
            <a:noFill/>
            <a:miter lim="800000"/>
            <a:headEnd/>
            <a:tailEnd/>
          </a:ln>
        </p:spPr>
      </p:pic>
      <p:sp>
        <p:nvSpPr>
          <p:cNvPr id="7" name="Rectangle 1"/>
          <p:cNvSpPr>
            <a:spLocks noChangeArrowheads="1"/>
          </p:cNvSpPr>
          <p:nvPr/>
        </p:nvSpPr>
        <p:spPr bwMode="auto">
          <a:xfrm>
            <a:off x="381000" y="1754088"/>
            <a:ext cx="38100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Selling is easy and you can make money</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You can list anything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Get inspired by others and what’s selling on eBay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eBay is a great place to sell stuff</a:t>
            </a: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lang="en-US" sz="2000" dirty="0" smtClean="0">
                <a:solidFill>
                  <a:schemeClr val="tx2"/>
                </a:solidFill>
                <a:latin typeface="Calibri" pitchFamily="34" charset="0"/>
                <a:ea typeface="Calibri" pitchFamily="34" charset="0"/>
                <a:cs typeface="Times New Roman" pitchFamily="18" charset="0"/>
              </a:rPr>
              <a:t>You can list anywhere</a:t>
            </a: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We’ve got you covered. We’re here to help. We’ll guide you through it</a:t>
            </a:r>
            <a:endParaRPr kumimoji="0" lang="en-US" sz="2000" b="0" i="0" u="none" strike="noStrike" cap="none" normalizeH="0" dirty="0" smtClean="0">
              <a:ln>
                <a:noFill/>
              </a:ln>
              <a:solidFill>
                <a:schemeClr val="tx2"/>
              </a:solidFill>
              <a:effectLst/>
              <a:latin typeface="Arial" pitchFamily="34" charset="0"/>
            </a:endParaRPr>
          </a:p>
        </p:txBody>
      </p:sp>
      <p:cxnSp>
        <p:nvCxnSpPr>
          <p:cNvPr id="8" name="Straight Arrow Connector 7"/>
          <p:cNvCxnSpPr/>
          <p:nvPr/>
        </p:nvCxnSpPr>
        <p:spPr>
          <a:xfrm>
            <a:off x="3048000" y="5181600"/>
            <a:ext cx="29718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581400" y="533400"/>
            <a:ext cx="28194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200400" y="3200400"/>
            <a:ext cx="27432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352800" y="2362200"/>
            <a:ext cx="26670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3200400" y="2362200"/>
            <a:ext cx="27432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124200" y="1828800"/>
            <a:ext cx="2895600" cy="228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3733800" y="3429000"/>
            <a:ext cx="27432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505200" y="5029200"/>
            <a:ext cx="2438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3048000" y="762000"/>
            <a:ext cx="3276600" cy="1905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5562600" cy="1066800"/>
          </a:xfrm>
        </p:spPr>
        <p:txBody>
          <a:bodyPr>
            <a:noAutofit/>
          </a:bodyPr>
          <a:lstStyle/>
          <a:p>
            <a:pPr algn="l"/>
            <a:r>
              <a:rPr lang="en-US" sz="3600" b="1" dirty="0" smtClean="0">
                <a:solidFill>
                  <a:schemeClr val="tx2"/>
                </a:solidFill>
              </a:rPr>
              <a:t>Framework 3: with messaging hierarchy</a:t>
            </a:r>
            <a:endParaRPr lang="en-US" sz="36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pic>
        <p:nvPicPr>
          <p:cNvPr id="28674" name="Picture 2"/>
          <p:cNvPicPr>
            <a:picLocks noChangeAspect="1" noChangeArrowheads="1"/>
          </p:cNvPicPr>
          <p:nvPr/>
        </p:nvPicPr>
        <p:blipFill>
          <a:blip r:embed="rId2" cstate="print"/>
          <a:srcRect/>
          <a:stretch>
            <a:fillRect/>
          </a:stretch>
        </p:blipFill>
        <p:spPr bwMode="auto">
          <a:xfrm>
            <a:off x="6019800" y="266700"/>
            <a:ext cx="2103437" cy="6591300"/>
          </a:xfrm>
          <a:prstGeom prst="rect">
            <a:avLst/>
          </a:prstGeom>
          <a:noFill/>
          <a:ln w="9525">
            <a:noFill/>
            <a:miter lim="800000"/>
            <a:headEnd/>
            <a:tailEnd/>
          </a:ln>
        </p:spPr>
      </p:pic>
      <p:sp>
        <p:nvSpPr>
          <p:cNvPr id="7" name="Rectangle 1"/>
          <p:cNvSpPr>
            <a:spLocks noChangeArrowheads="1"/>
          </p:cNvSpPr>
          <p:nvPr/>
        </p:nvSpPr>
        <p:spPr bwMode="auto">
          <a:xfrm>
            <a:off x="457200" y="1828800"/>
            <a:ext cx="36576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Selling is easy and you can make money</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You can list anything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Get inspired by others and what’s selling on eBay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eBay is a great place to sell stuff</a:t>
            </a: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lang="en-US" sz="2000" dirty="0" smtClean="0">
                <a:solidFill>
                  <a:schemeClr val="tx2"/>
                </a:solidFill>
                <a:latin typeface="Calibri" pitchFamily="34" charset="0"/>
                <a:ea typeface="Calibri" pitchFamily="34" charset="0"/>
                <a:cs typeface="Times New Roman" pitchFamily="18" charset="0"/>
              </a:rPr>
              <a:t>You can list anywhere</a:t>
            </a: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 </a:t>
            </a:r>
            <a:endParaRPr lang="en-US" sz="2000" dirty="0" smtClean="0">
              <a:solidFill>
                <a:schemeClr val="tx2"/>
              </a:solidFill>
              <a:latin typeface="Arial" pitchFamily="34" charset="0"/>
            </a:endParaRPr>
          </a:p>
          <a:p>
            <a:pPr marL="457200" marR="0" lvl="0" indent="-457200" algn="l" defTabSz="914400" rtl="0" eaLnBrk="1" fontAlgn="base" latinLnBrk="0" hangingPunct="1">
              <a:lnSpc>
                <a:spcPct val="100000"/>
              </a:lnSpc>
              <a:spcBef>
                <a:spcPct val="0"/>
              </a:spcBef>
              <a:spcAft>
                <a:spcPct val="0"/>
              </a:spcAft>
              <a:buClrTx/>
              <a:buSzTx/>
              <a:buFont typeface="+mj-lt"/>
              <a:buAutoNum type="arabicPeriod"/>
              <a:tabLst/>
            </a:pPr>
            <a:r>
              <a:rPr kumimoji="0" lang="en-US" sz="20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We’ve got you covered. We’re here to help. We’ll guide you through it</a:t>
            </a:r>
            <a:endParaRPr kumimoji="0" lang="en-US" sz="2000" b="0" i="0" u="none" strike="noStrike" cap="none" normalizeH="0" dirty="0" smtClean="0">
              <a:ln>
                <a:noFill/>
              </a:ln>
              <a:solidFill>
                <a:schemeClr val="tx2"/>
              </a:solidFill>
              <a:effectLst/>
              <a:latin typeface="Arial" pitchFamily="34" charset="0"/>
            </a:endParaRPr>
          </a:p>
        </p:txBody>
      </p:sp>
      <p:cxnSp>
        <p:nvCxnSpPr>
          <p:cNvPr id="8" name="Straight Arrow Connector 7"/>
          <p:cNvCxnSpPr/>
          <p:nvPr/>
        </p:nvCxnSpPr>
        <p:spPr>
          <a:xfrm flipV="1">
            <a:off x="3657600" y="685800"/>
            <a:ext cx="25146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276600" y="838200"/>
            <a:ext cx="30480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505200" y="3124200"/>
            <a:ext cx="2590800" cy="16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657600" y="1752600"/>
            <a:ext cx="30480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276600" y="4191000"/>
            <a:ext cx="27432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429000" y="4800600"/>
            <a:ext cx="27432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429000" y="2667000"/>
            <a:ext cx="2895600" cy="213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429000" y="3733800"/>
            <a:ext cx="27432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Content (Headline)</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1788588"/>
            <a:ext cx="7696200" cy="33855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3200" dirty="0" smtClean="0"/>
              <a:t>Rotating banner #1 (Sell anything)</a:t>
            </a:r>
          </a:p>
          <a:p>
            <a:r>
              <a:rPr lang="en-US" sz="3200" dirty="0" smtClean="0"/>
              <a:t>Head: </a:t>
            </a:r>
            <a:r>
              <a:rPr lang="en-US" sz="3200" dirty="0" smtClean="0">
                <a:solidFill>
                  <a:schemeClr val="tx2"/>
                </a:solidFill>
              </a:rPr>
              <a:t>You can sell </a:t>
            </a:r>
            <a:r>
              <a:rPr lang="en-US" sz="3200" b="1" i="1" dirty="0" smtClean="0">
                <a:solidFill>
                  <a:schemeClr val="tx2"/>
                </a:solidFill>
              </a:rPr>
              <a:t>anything</a:t>
            </a:r>
            <a:r>
              <a:rPr lang="en-US" sz="3200" dirty="0" smtClean="0">
                <a:solidFill>
                  <a:schemeClr val="tx2"/>
                </a:solidFill>
              </a:rPr>
              <a:t> on eBay </a:t>
            </a:r>
          </a:p>
          <a:p>
            <a:r>
              <a:rPr lang="en-US" i="1" dirty="0" smtClean="0"/>
              <a:t>( “anything”  rotates between books, electronics, clothes, shoes, toy </a:t>
            </a:r>
            <a:r>
              <a:rPr lang="en-US" i="1" dirty="0" err="1" smtClean="0"/>
              <a:t>trains,DVDs</a:t>
            </a:r>
            <a:r>
              <a:rPr lang="en-US" i="1" dirty="0" smtClean="0"/>
              <a:t>, antiques, video games, bikes, scuba gear, teddy bears, cell phones, guitars, cameras, baby clothes)</a:t>
            </a:r>
          </a:p>
          <a:p>
            <a:r>
              <a:rPr lang="en-US" sz="3200" dirty="0" smtClean="0"/>
              <a:t>Subhead:</a:t>
            </a:r>
            <a:r>
              <a:rPr lang="en-US" sz="3200" dirty="0" smtClean="0">
                <a:solidFill>
                  <a:schemeClr val="tx2"/>
                </a:solidFill>
              </a:rPr>
              <a:t> Turn your stuff into cash</a:t>
            </a: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Content (Headline)</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457200" y="-750566"/>
            <a:ext cx="8382000" cy="84638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sz="3200" dirty="0" smtClean="0"/>
          </a:p>
          <a:p>
            <a:endParaRPr lang="en-US" sz="3200" dirty="0" smtClean="0"/>
          </a:p>
          <a:p>
            <a:endParaRPr lang="en-US" sz="3200" dirty="0" smtClean="0"/>
          </a:p>
          <a:p>
            <a:endParaRPr lang="en-US" sz="3200" dirty="0" smtClean="0"/>
          </a:p>
          <a:p>
            <a:r>
              <a:rPr lang="en-US" sz="3200" dirty="0" smtClean="0"/>
              <a:t>Rotating banner #2 (Time and Ease)</a:t>
            </a:r>
            <a:endParaRPr lang="en-US" sz="3200" dirty="0" smtClean="0">
              <a:solidFill>
                <a:schemeClr val="tx2"/>
              </a:solidFill>
            </a:endParaRPr>
          </a:p>
          <a:p>
            <a:pPr lvl="0"/>
            <a:r>
              <a:rPr lang="en-US" sz="3200" dirty="0" smtClean="0"/>
              <a:t>Head: </a:t>
            </a:r>
            <a:r>
              <a:rPr lang="en-US" sz="3200" dirty="0" smtClean="0">
                <a:solidFill>
                  <a:schemeClr val="tx2"/>
                </a:solidFill>
              </a:rPr>
              <a:t>Selling on eBay is easier than you might think!</a:t>
            </a:r>
          </a:p>
          <a:p>
            <a:pPr lvl="0"/>
            <a:r>
              <a:rPr lang="en-US" sz="3200" dirty="0" smtClean="0"/>
              <a:t>Subhead: </a:t>
            </a:r>
            <a:r>
              <a:rPr lang="en-US" sz="3200" dirty="0" smtClean="0">
                <a:solidFill>
                  <a:schemeClr val="tx2"/>
                </a:solidFill>
              </a:rPr>
              <a:t>And we’ll help you every step of the way.</a:t>
            </a:r>
          </a:p>
          <a:p>
            <a:pPr lvl="0"/>
            <a:endParaRPr lang="en-US" sz="3200" dirty="0" smtClean="0">
              <a:solidFill>
                <a:schemeClr val="tx2"/>
              </a:solidFill>
            </a:endParaRPr>
          </a:p>
          <a:p>
            <a:pPr lvl="0"/>
            <a:endParaRPr lang="en-US" sz="3200" dirty="0" smtClean="0">
              <a:solidFill>
                <a:schemeClr val="tx2"/>
              </a:solidFill>
            </a:endParaRPr>
          </a:p>
          <a:p>
            <a:endParaRPr lang="en-US" sz="3200" dirty="0" smtClean="0">
              <a:solidFill>
                <a:schemeClr val="tx2"/>
              </a:solidFill>
            </a:endParaRPr>
          </a:p>
          <a:p>
            <a:endParaRPr lang="en-US" sz="3200" dirty="0" smtClean="0">
              <a:solidFill>
                <a:schemeClr val="tx2"/>
              </a:solidFill>
            </a:endParaRPr>
          </a:p>
          <a:p>
            <a:endParaRPr lang="en-US" sz="3200" dirty="0" smtClean="0"/>
          </a:p>
          <a:p>
            <a:endParaRPr lang="en-US" sz="3200" dirty="0" smtClean="0"/>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Content (Headline)</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1711644"/>
            <a:ext cx="77724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3200" dirty="0" smtClean="0"/>
              <a:t>Rotating banner #3 (Donate)</a:t>
            </a:r>
          </a:p>
          <a:p>
            <a:r>
              <a:rPr lang="en-US" sz="3200" dirty="0" smtClean="0"/>
              <a:t>Head: </a:t>
            </a:r>
            <a:r>
              <a:rPr lang="en-US" sz="3200" dirty="0" smtClean="0">
                <a:solidFill>
                  <a:schemeClr val="tx2"/>
                </a:solidFill>
              </a:rPr>
              <a:t>Make extra money for your favorite cause</a:t>
            </a:r>
          </a:p>
          <a:p>
            <a:r>
              <a:rPr lang="en-US" sz="3200" dirty="0" smtClean="0"/>
              <a:t>Sub-head: </a:t>
            </a:r>
            <a:r>
              <a:rPr lang="en-US" sz="3200" dirty="0" smtClean="0">
                <a:solidFill>
                  <a:schemeClr val="tx2"/>
                </a:solidFill>
              </a:rPr>
              <a:t>Turn your stuff into a cash donation</a:t>
            </a: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Content (Headline)</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1957865"/>
            <a:ext cx="76962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3200" dirty="0" smtClean="0"/>
              <a:t>Rotating banner #4 (Money)</a:t>
            </a:r>
          </a:p>
          <a:p>
            <a:r>
              <a:rPr lang="en-US" sz="3200" dirty="0" smtClean="0"/>
              <a:t>Head: </a:t>
            </a:r>
            <a:r>
              <a:rPr lang="en-US" sz="3200" dirty="0" smtClean="0">
                <a:solidFill>
                  <a:schemeClr val="tx2"/>
                </a:solidFill>
              </a:rPr>
              <a:t>Turn your stuff into cash </a:t>
            </a:r>
          </a:p>
          <a:p>
            <a:r>
              <a:rPr lang="en-US" sz="3200" dirty="0" smtClean="0"/>
              <a:t>Sub-head: </a:t>
            </a:r>
            <a:r>
              <a:rPr lang="en-US" sz="3200" dirty="0" smtClean="0">
                <a:solidFill>
                  <a:schemeClr val="tx2"/>
                </a:solidFill>
              </a:rPr>
              <a:t>List anything. Pay nothing until it sells</a:t>
            </a:r>
            <a:r>
              <a:rPr lang="en-US" sz="3200" dirty="0" smtClean="0"/>
              <a:t>.</a:t>
            </a: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Rotating banner #5 (Eyeballs-Inspiration)</a:t>
            </a:r>
          </a:p>
          <a:p>
            <a:pPr marL="0" indent="0">
              <a:buNone/>
            </a:pPr>
            <a:r>
              <a:rPr lang="en-US" dirty="0" smtClean="0"/>
              <a:t>Head: </a:t>
            </a:r>
            <a:r>
              <a:rPr lang="en-US" dirty="0" smtClean="0">
                <a:solidFill>
                  <a:schemeClr val="tx2"/>
                </a:solidFill>
              </a:rPr>
              <a:t>List your stuff in front of over 100 million buyers. </a:t>
            </a:r>
          </a:p>
          <a:p>
            <a:pPr marL="0" indent="0">
              <a:buNone/>
            </a:pPr>
            <a:r>
              <a:rPr lang="en-US" dirty="0" smtClean="0"/>
              <a:t>Sub-head</a:t>
            </a:r>
            <a:r>
              <a:rPr lang="en-US" dirty="0" smtClean="0">
                <a:solidFill>
                  <a:schemeClr val="tx2"/>
                </a:solidFill>
              </a:rPr>
              <a:t>: eBay, it’s where the buyers go!</a:t>
            </a:r>
          </a:p>
          <a:p>
            <a:endParaRPr lang="en-US" dirty="0" smtClean="0"/>
          </a:p>
          <a:p>
            <a:pPr>
              <a:buNone/>
            </a:pPr>
            <a:endParaRPr lang="en-US" dirty="0" smtClean="0"/>
          </a:p>
          <a:p>
            <a:endParaRPr lang="en-US" dirty="0"/>
          </a:p>
        </p:txBody>
      </p:sp>
      <p:sp>
        <p:nvSpPr>
          <p:cNvPr id="4" name="Date Placeholder 3"/>
          <p:cNvSpPr>
            <a:spLocks noGrp="1"/>
          </p:cNvSpPr>
          <p:nvPr>
            <p:ph type="dt" sz="half" idx="10"/>
          </p:nvPr>
        </p:nvSpPr>
        <p:spPr/>
        <p:txBody>
          <a:bodyPr/>
          <a:lstStyle/>
          <a:p>
            <a:r>
              <a:rPr lang="en-US" smtClean="0"/>
              <a:t>September 2012</a:t>
            </a:r>
            <a:endParaRPr lang="en-US" dirty="0"/>
          </a:p>
        </p:txBody>
      </p:sp>
      <p:sp>
        <p:nvSpPr>
          <p:cNvPr id="5" name="Title 1"/>
          <p:cNvSpPr>
            <a:spLocks noGrp="1"/>
          </p:cNvSpPr>
          <p:nvPr>
            <p:ph type="title"/>
          </p:nvPr>
        </p:nvSpPr>
        <p:spPr/>
        <p:txBody>
          <a:bodyPr>
            <a:normAutofit/>
          </a:bodyPr>
          <a:lstStyle/>
          <a:p>
            <a:r>
              <a:rPr lang="en-US" sz="4000" b="1" dirty="0" smtClean="0">
                <a:solidFill>
                  <a:schemeClr val="tx2"/>
                </a:solidFill>
              </a:rPr>
              <a:t>Content (Headline)</a:t>
            </a:r>
            <a:endParaRPr lang="en-US" sz="4000" b="1" dirty="0">
              <a:solidFill>
                <a:schemeClr val="tx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Content (Why sell on eBay)</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2942750"/>
            <a:ext cx="76962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5" name="Rectangle 1"/>
          <p:cNvSpPr>
            <a:spLocks noChangeArrowheads="1"/>
          </p:cNvSpPr>
          <p:nvPr/>
        </p:nvSpPr>
        <p:spPr bwMode="auto">
          <a:xfrm>
            <a:off x="685800" y="1092246"/>
            <a:ext cx="7696200" cy="47782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sz="2400" dirty="0" smtClean="0"/>
          </a:p>
          <a:p>
            <a:endParaRPr lang="en-US" sz="2400" b="1" dirty="0" smtClean="0">
              <a:solidFill>
                <a:schemeClr val="tx2"/>
              </a:solidFill>
            </a:endParaRPr>
          </a:p>
          <a:p>
            <a:r>
              <a:rPr lang="en-US" sz="2800" b="1" dirty="0" smtClean="0">
                <a:solidFill>
                  <a:schemeClr val="tx2"/>
                </a:solidFill>
              </a:rPr>
              <a:t>Why sell on eBay</a:t>
            </a:r>
          </a:p>
          <a:p>
            <a:pPr marL="182880" lvl="0" indent="-182880">
              <a:spcBef>
                <a:spcPts val="300"/>
              </a:spcBef>
              <a:spcAft>
                <a:spcPts val="300"/>
              </a:spcAft>
              <a:buFont typeface="Arial" pitchFamily="34" charset="0"/>
              <a:buChar char="•"/>
            </a:pPr>
            <a:r>
              <a:rPr lang="en-US" sz="2400" b="1" dirty="0" smtClean="0">
                <a:solidFill>
                  <a:schemeClr val="tx2"/>
                </a:solidFill>
              </a:rPr>
              <a:t>Free and EASY to list</a:t>
            </a:r>
            <a:r>
              <a:rPr lang="en-US" sz="2400" dirty="0" smtClean="0">
                <a:solidFill>
                  <a:schemeClr val="tx2"/>
                </a:solidFill>
              </a:rPr>
              <a:t>. No upfront fees. Free to list, free to add photos. You only pay when you sell. </a:t>
            </a:r>
          </a:p>
          <a:p>
            <a:pPr marL="182880" lvl="0" indent="-182880">
              <a:spcBef>
                <a:spcPts val="300"/>
              </a:spcBef>
              <a:spcAft>
                <a:spcPts val="300"/>
              </a:spcAft>
            </a:pPr>
            <a:r>
              <a:rPr lang="en-US" sz="2400" b="1" dirty="0" smtClean="0">
                <a:solidFill>
                  <a:schemeClr val="tx2"/>
                </a:solidFill>
              </a:rPr>
              <a:t>Make real MONEY</a:t>
            </a:r>
            <a:r>
              <a:rPr lang="en-US" sz="2400" dirty="0" smtClean="0">
                <a:solidFill>
                  <a:schemeClr val="tx2"/>
                </a:solidFill>
              </a:rPr>
              <a:t>. Listing your stuff on eBay is the smart way to make extra money. Lots of folks are making a good living just by selling on eBay. You could be next!</a:t>
            </a:r>
          </a:p>
          <a:p>
            <a:pPr marL="182880" lvl="0" indent="-182880">
              <a:spcBef>
                <a:spcPts val="300"/>
              </a:spcBef>
              <a:spcAft>
                <a:spcPts val="300"/>
              </a:spcAft>
              <a:buFont typeface="Arial" pitchFamily="34" charset="0"/>
              <a:buChar char="•"/>
            </a:pPr>
            <a:r>
              <a:rPr lang="en-US" sz="2400" b="1" dirty="0" smtClean="0">
                <a:solidFill>
                  <a:schemeClr val="tx2"/>
                </a:solidFill>
              </a:rPr>
              <a:t>We have LOTS of buyers</a:t>
            </a:r>
            <a:r>
              <a:rPr lang="en-US" sz="2400" dirty="0" smtClean="0">
                <a:solidFill>
                  <a:schemeClr val="tx2"/>
                </a:solidFill>
              </a:rPr>
              <a:t>. We have millions of interested buyers just waiting for you. “eBay”. . . perhaps you’ve heard of us? We’re the first place people go to buy stuff online.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September 2012</a:t>
            </a:r>
            <a:endParaRPr lang="en-US" dirty="0"/>
          </a:p>
        </p:txBody>
      </p:sp>
      <p:sp>
        <p:nvSpPr>
          <p:cNvPr id="5" name="Content Placeholder 4"/>
          <p:cNvSpPr>
            <a:spLocks noGrp="1"/>
          </p:cNvSpPr>
          <p:nvPr>
            <p:ph idx="1"/>
          </p:nvPr>
        </p:nvSpPr>
        <p:spPr>
          <a:xfrm>
            <a:off x="457200" y="1143000"/>
            <a:ext cx="8153400" cy="4130361"/>
          </a:xfrm>
          <a:prstGeom prst="rect">
            <a:avLst/>
          </a:prstGeom>
        </p:spPr>
        <p:txBody>
          <a:bodyPr wrap="square">
            <a:spAutoFit/>
          </a:bodyPr>
          <a:lstStyle/>
          <a:p>
            <a:pPr lvl="0" fontAlgn="base">
              <a:spcBef>
                <a:spcPct val="0"/>
              </a:spcBef>
              <a:spcAft>
                <a:spcPct val="0"/>
              </a:spcAft>
              <a:buNone/>
            </a:pPr>
            <a:r>
              <a:rPr lang="en-US" b="1" dirty="0" smtClean="0">
                <a:solidFill>
                  <a:schemeClr val="tx2"/>
                </a:solidFill>
                <a:latin typeface="Calibri" pitchFamily="34" charset="0"/>
                <a:ea typeface="Calibri" pitchFamily="34" charset="0"/>
                <a:cs typeface="Times New Roman" pitchFamily="18" charset="0"/>
              </a:rPr>
              <a:t>List in 3 quick steps</a:t>
            </a:r>
          </a:p>
          <a:p>
            <a:pPr marL="457200" lvl="0" indent="-457200">
              <a:buFont typeface="+mj-lt"/>
              <a:buAutoNum type="arabicPeriod"/>
            </a:pPr>
            <a:r>
              <a:rPr lang="en-US" sz="2400" b="1" dirty="0" smtClean="0">
                <a:solidFill>
                  <a:schemeClr val="tx2"/>
                </a:solidFill>
              </a:rPr>
              <a:t>Describe it and add photos</a:t>
            </a:r>
            <a:r>
              <a:rPr lang="en-US" sz="2400" dirty="0" smtClean="0">
                <a:solidFill>
                  <a:schemeClr val="tx2"/>
                </a:solidFill>
              </a:rPr>
              <a:t>. Start by simply telling us what you’re selling. Then, make your listing really shine with great photos. You can add up to 12 for free.</a:t>
            </a:r>
          </a:p>
          <a:p>
            <a:pPr marL="457200" indent="-457200">
              <a:buFont typeface="+mj-lt"/>
              <a:buAutoNum type="arabicPeriod"/>
            </a:pPr>
            <a:r>
              <a:rPr lang="en-US" sz="2400" b="1" dirty="0" smtClean="0">
                <a:solidFill>
                  <a:schemeClr val="tx2"/>
                </a:solidFill>
              </a:rPr>
              <a:t>Choose your price and shipping. </a:t>
            </a:r>
            <a:r>
              <a:rPr lang="en-US" sz="2400" dirty="0" smtClean="0">
                <a:solidFill>
                  <a:schemeClr val="tx2"/>
                </a:solidFill>
              </a:rPr>
              <a:t>We’ll give you tips on how to price and ship your item. Most new sellers list their items as auctions to attract the most buyers.</a:t>
            </a:r>
          </a:p>
          <a:p>
            <a:pPr marL="457200" indent="-457200">
              <a:buFont typeface="+mj-lt"/>
              <a:buAutoNum type="arabicPeriod"/>
            </a:pPr>
            <a:r>
              <a:rPr lang="en-US" sz="2400" b="1" dirty="0" smtClean="0">
                <a:solidFill>
                  <a:schemeClr val="tx2"/>
                </a:solidFill>
              </a:rPr>
              <a:t>List it</a:t>
            </a:r>
            <a:r>
              <a:rPr lang="en-US" sz="2400" dirty="0" smtClean="0">
                <a:solidFill>
                  <a:schemeClr val="tx2"/>
                </a:solidFill>
              </a:rPr>
              <a:t>. That’s it! Just click “List it” and your item will be visible to millions of buyers! Once it sells, </a:t>
            </a:r>
            <a:r>
              <a:rPr lang="en-US" sz="2400" dirty="0" err="1" smtClean="0">
                <a:solidFill>
                  <a:schemeClr val="tx2"/>
                </a:solidFill>
              </a:rPr>
              <a:t>tada</a:t>
            </a:r>
            <a:r>
              <a:rPr lang="en-US" sz="2400" dirty="0" smtClean="0">
                <a:solidFill>
                  <a:schemeClr val="tx2"/>
                </a:solidFill>
              </a:rPr>
              <a:t>, you get money!</a:t>
            </a:r>
          </a:p>
        </p:txBody>
      </p:sp>
      <p:sp>
        <p:nvSpPr>
          <p:cNvPr id="6" name="Title 1"/>
          <p:cNvSpPr txBox="1">
            <a:spLocks/>
          </p:cNvSpPr>
          <p:nvPr/>
        </p:nvSpPr>
        <p:spPr>
          <a:xfrm>
            <a:off x="228600" y="304800"/>
            <a:ext cx="8229600" cy="533400"/>
          </a:xfrm>
          <a:prstGeom prst="rect">
            <a:avLst/>
          </a:prstGeom>
        </p:spPr>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2"/>
                </a:solidFill>
                <a:effectLst/>
                <a:uLnTx/>
                <a:uFillTx/>
                <a:latin typeface="+mj-lt"/>
                <a:ea typeface="+mj-ea"/>
                <a:cs typeface="+mj-cs"/>
              </a:rPr>
              <a:t>Content (Step list)</a:t>
            </a:r>
            <a:endParaRPr kumimoji="0" lang="en-US" sz="4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Content (Testimonials)</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2942750"/>
            <a:ext cx="76962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5" name="Rectangle 1"/>
          <p:cNvSpPr>
            <a:spLocks noChangeArrowheads="1"/>
          </p:cNvSpPr>
          <p:nvPr/>
        </p:nvSpPr>
        <p:spPr bwMode="auto">
          <a:xfrm>
            <a:off x="685800" y="2788863"/>
            <a:ext cx="67818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sz="2000" dirty="0" smtClean="0">
              <a:solidFill>
                <a:schemeClr val="tx2"/>
              </a:solidFill>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7" name="Rectangle 1"/>
          <p:cNvSpPr>
            <a:spLocks noChangeArrowheads="1"/>
          </p:cNvSpPr>
          <p:nvPr/>
        </p:nvSpPr>
        <p:spPr bwMode="auto">
          <a:xfrm>
            <a:off x="990600" y="1581091"/>
            <a:ext cx="72390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sz="2800" b="1" dirty="0" smtClean="0">
                <a:solidFill>
                  <a:schemeClr val="tx2"/>
                </a:solidFill>
              </a:rPr>
              <a:t>The straight scoop</a:t>
            </a:r>
          </a:p>
          <a:p>
            <a:pPr eaLnBrk="0" fontAlgn="base" hangingPunct="0">
              <a:spcBef>
                <a:spcPct val="0"/>
              </a:spcBef>
              <a:spcAft>
                <a:spcPct val="0"/>
              </a:spcAft>
            </a:pPr>
            <a:r>
              <a:rPr lang="en-US" sz="2800" dirty="0" smtClean="0">
                <a:solidFill>
                  <a:schemeClr val="tx2"/>
                </a:solidFill>
              </a:rPr>
              <a:t>Don’t just take our word for it. Here’s what other sellers are saying.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Content (</a:t>
            </a:r>
            <a:r>
              <a:rPr lang="en-US" sz="4000" b="1" dirty="0" err="1" smtClean="0">
                <a:solidFill>
                  <a:schemeClr val="tx2"/>
                </a:solidFill>
              </a:rPr>
              <a:t>Infographics</a:t>
            </a:r>
            <a:r>
              <a:rPr lang="en-US" sz="4000" b="1" dirty="0" smtClean="0">
                <a:solidFill>
                  <a:schemeClr val="tx2"/>
                </a:solidFill>
              </a:rPr>
              <a:t>)</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2942750"/>
            <a:ext cx="76962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5" name="Rectangle 1"/>
          <p:cNvSpPr>
            <a:spLocks noChangeArrowheads="1"/>
          </p:cNvSpPr>
          <p:nvPr/>
        </p:nvSpPr>
        <p:spPr bwMode="auto">
          <a:xfrm>
            <a:off x="685800" y="2788863"/>
            <a:ext cx="67818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sz="2000" dirty="0" smtClean="0">
              <a:solidFill>
                <a:schemeClr val="tx2"/>
              </a:solidFill>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7" name="Rectangle 1"/>
          <p:cNvSpPr>
            <a:spLocks noChangeArrowheads="1"/>
          </p:cNvSpPr>
          <p:nvPr/>
        </p:nvSpPr>
        <p:spPr bwMode="auto">
          <a:xfrm>
            <a:off x="990600" y="1447800"/>
            <a:ext cx="7239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sz="2800" dirty="0" smtClean="0"/>
              <a:t>Title: </a:t>
            </a:r>
            <a:r>
              <a:rPr lang="en-US" sz="2800" b="1" dirty="0" smtClean="0">
                <a:solidFill>
                  <a:schemeClr val="tx2"/>
                </a:solidFill>
              </a:rPr>
              <a:t>Selling by the numbers</a:t>
            </a:r>
          </a:p>
          <a:p>
            <a:pPr eaLnBrk="0" fontAlgn="base" hangingPunct="0">
              <a:spcBef>
                <a:spcPct val="0"/>
              </a:spcBef>
              <a:spcAft>
                <a:spcPct val="0"/>
              </a:spcAft>
            </a:pPr>
            <a:endParaRPr lang="en-US" sz="2800" dirty="0" smtClean="0">
              <a:solidFill>
                <a:schemeClr val="tx2"/>
              </a:solidFill>
            </a:endParaRPr>
          </a:p>
          <a:p>
            <a:pPr eaLnBrk="0" fontAlgn="base" hangingPunct="0">
              <a:spcBef>
                <a:spcPct val="0"/>
              </a:spcBef>
              <a:spcAft>
                <a:spcPct val="0"/>
              </a:spcAft>
            </a:pPr>
            <a:r>
              <a:rPr lang="en-US" sz="3600" b="1" dirty="0" smtClean="0">
                <a:solidFill>
                  <a:schemeClr val="tx2"/>
                </a:solidFill>
              </a:rPr>
              <a:t>5,000,000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pitchFamily="34" charset="0"/>
              </a:rPr>
              <a:t>Items sold every</a:t>
            </a:r>
            <a:r>
              <a:rPr kumimoji="0" lang="en-US" sz="1600" b="0" i="0" u="none" strike="noStrike" cap="none" normalizeH="0" dirty="0" smtClean="0">
                <a:ln>
                  <a:noFill/>
                </a:ln>
                <a:solidFill>
                  <a:schemeClr val="tx2"/>
                </a:solidFill>
                <a:effectLst/>
                <a:latin typeface="Arial" pitchFamily="34" charset="0"/>
              </a:rPr>
              <a:t> hour on eBay (yours could be next!)</a:t>
            </a:r>
          </a:p>
          <a:p>
            <a:pPr marL="0" marR="0" lvl="0" indent="0" algn="l" defTabSz="914400" rtl="0" eaLnBrk="0" fontAlgn="base" latinLnBrk="0" hangingPunct="0">
              <a:lnSpc>
                <a:spcPct val="100000"/>
              </a:lnSpc>
              <a:spcBef>
                <a:spcPct val="0"/>
              </a:spcBef>
              <a:spcAft>
                <a:spcPct val="0"/>
              </a:spcAft>
              <a:buClrTx/>
              <a:buSzTx/>
              <a:buFontTx/>
              <a:buNone/>
              <a:tabLst/>
            </a:pPr>
            <a:endParaRPr lang="en-US" sz="1600" baseline="0" dirty="0" smtClean="0">
              <a:solidFill>
                <a:schemeClr val="tx2"/>
              </a:solidFill>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3600" b="1" dirty="0" smtClean="0">
                <a:solidFill>
                  <a:schemeClr val="tx2"/>
                </a:solidFill>
                <a:latin typeface="Arial" pitchFamily="34" charset="0"/>
              </a:rPr>
              <a:t>800,000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latin typeface="Arial" pitchFamily="34" charset="0"/>
              </a:rPr>
              <a:t>Active</a:t>
            </a:r>
            <a:r>
              <a:rPr kumimoji="0" lang="en-US" sz="1600" b="0" i="0" u="none" strike="noStrike" cap="none" normalizeH="0" dirty="0" smtClean="0">
                <a:ln>
                  <a:noFill/>
                </a:ln>
                <a:solidFill>
                  <a:schemeClr val="tx2"/>
                </a:solidFill>
                <a:effectLst/>
                <a:latin typeface="Arial" pitchFamily="34" charset="0"/>
              </a:rPr>
              <a:t> sellers (we’d love to add you to this number!)</a:t>
            </a:r>
          </a:p>
          <a:p>
            <a:pPr marL="0" marR="0" lvl="0" indent="0" algn="l" defTabSz="914400" rtl="0" eaLnBrk="0" fontAlgn="base" latinLnBrk="0" hangingPunct="0">
              <a:lnSpc>
                <a:spcPct val="100000"/>
              </a:lnSpc>
              <a:spcBef>
                <a:spcPct val="0"/>
              </a:spcBef>
              <a:spcAft>
                <a:spcPct val="0"/>
              </a:spcAft>
              <a:buClrTx/>
              <a:buSzTx/>
              <a:buFontTx/>
              <a:buNone/>
              <a:tabLst/>
            </a:pPr>
            <a:endParaRPr lang="en-US" sz="1600" baseline="0" dirty="0" smtClean="0">
              <a:solidFill>
                <a:schemeClr val="tx2"/>
              </a:solidFill>
              <a:latin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09600" y="35010"/>
            <a:ext cx="8153400" cy="77251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400" b="1" dirty="0" smtClean="0">
                <a:solidFill>
                  <a:schemeClr val="tx2"/>
                </a:solidFill>
              </a:rPr>
              <a:t>Q&amp;A</a:t>
            </a:r>
          </a:p>
          <a:p>
            <a:r>
              <a:rPr lang="en-US" sz="1400" dirty="0" smtClean="0">
                <a:solidFill>
                  <a:schemeClr val="tx2"/>
                </a:solidFill>
              </a:rPr>
              <a:t>We rounded up some questions other seller friends have asked us.</a:t>
            </a:r>
          </a:p>
          <a:p>
            <a:pPr marL="274320" lvl="0" indent="-274320"/>
            <a:r>
              <a:rPr lang="en-US" sz="1400" dirty="0" smtClean="0">
                <a:solidFill>
                  <a:schemeClr val="tx2"/>
                </a:solidFill>
              </a:rPr>
              <a:t>Q. I’m pretty busy. How long will it take me to get my stuff up on eBay?</a:t>
            </a:r>
          </a:p>
          <a:p>
            <a:pPr marL="274320" lvl="0" indent="-274320"/>
            <a:r>
              <a:rPr lang="en-US" sz="1400" dirty="0" smtClean="0">
                <a:solidFill>
                  <a:schemeClr val="tx2"/>
                </a:solidFill>
              </a:rPr>
              <a:t>A. We realize you want to sell your stuff right now. Our quick listing tool makes selling on eBay easier than ever. We’ve simplified the listing steps, and included guidance and tips to help you get your stuff up in no time. </a:t>
            </a:r>
          </a:p>
          <a:p>
            <a:pPr marL="274320" indent="-274320"/>
            <a:r>
              <a:rPr lang="en-US" sz="1400" dirty="0" smtClean="0">
                <a:solidFill>
                  <a:schemeClr val="tx2"/>
                </a:solidFill>
              </a:rPr>
              <a:t>Q. I don’t know how to price my stuff. What should I start it at?</a:t>
            </a:r>
          </a:p>
          <a:p>
            <a:pPr marL="274320" indent="-274320"/>
            <a:r>
              <a:rPr lang="en-US" sz="1400" dirty="0" smtClean="0">
                <a:solidFill>
                  <a:schemeClr val="tx2"/>
                </a:solidFill>
              </a:rPr>
              <a:t>A.  The quick listing tool eliminates the guesswork in trying to figure out the best price for your item. We’ve made list of items similar to yours that sold on eBay, and their starting prices, for you to use. Auctions with low starting prices really attract buyers. </a:t>
            </a:r>
          </a:p>
          <a:p>
            <a:pPr marL="274320" lvl="0" indent="-274320"/>
            <a:r>
              <a:rPr lang="en-US" sz="1400" dirty="0" smtClean="0">
                <a:solidFill>
                  <a:schemeClr val="tx2"/>
                </a:solidFill>
              </a:rPr>
              <a:t>Q. I’m not on my computer much. Can I sell stuff with my cell phone?</a:t>
            </a:r>
          </a:p>
          <a:p>
            <a:pPr marL="457200" lvl="0" indent="-457200">
              <a:buAutoNum type="alphaUcPeriod"/>
            </a:pPr>
            <a:r>
              <a:rPr lang="en-US" sz="1400" dirty="0" smtClean="0">
                <a:solidFill>
                  <a:schemeClr val="tx2"/>
                </a:solidFill>
              </a:rPr>
              <a:t>Absolutely! Selling with your mobile is easy, and we even have an app for that.  Just click the “Go mobile” button (next to the cell phone below) and we’ll get you all set up to sell on eBay with your mobile device.</a:t>
            </a:r>
          </a:p>
          <a:p>
            <a:pPr marL="457200" indent="-457200"/>
            <a:r>
              <a:rPr lang="en-US" sz="1400" dirty="0" smtClean="0">
                <a:solidFill>
                  <a:schemeClr val="tx2"/>
                </a:solidFill>
              </a:rPr>
              <a:t>Q. Is it really free to list? </a:t>
            </a:r>
          </a:p>
          <a:p>
            <a:pPr marL="457200" indent="-457200"/>
            <a:r>
              <a:rPr lang="en-US" sz="1400" dirty="0" smtClean="0">
                <a:solidFill>
                  <a:schemeClr val="tx2"/>
                </a:solidFill>
              </a:rPr>
              <a:t>A. Most of the time, listing on eBay is free and you only pay fees when it sells. For example, you can list at auction with a listing duration of 7 days or less, with up with up to 12 photos, for free. We charge a small fee for some extra listing options, for example if you schedule your listing to start at a specific time, or list at fixed price, or select an extended listing duration. Once your item sells, you are charged a small percentage of the final price. Learn more about </a:t>
            </a:r>
            <a:r>
              <a:rPr lang="en-US" sz="1400" dirty="0" smtClean="0">
                <a:solidFill>
                  <a:srgbClr val="0000FF"/>
                </a:solidFill>
              </a:rPr>
              <a:t>final value fees.</a:t>
            </a:r>
          </a:p>
          <a:p>
            <a:pPr marL="457200" lvl="0" indent="-457200"/>
            <a:r>
              <a:rPr lang="en-US" sz="1400" dirty="0" smtClean="0">
                <a:solidFill>
                  <a:schemeClr val="tx2"/>
                </a:solidFill>
              </a:rPr>
              <a:t>Q. Shipping seems super complicated and makes my head hurt. Can you just tell me how to do it? </a:t>
            </a:r>
          </a:p>
          <a:p>
            <a:pPr marL="457200" lvl="0" indent="-457200"/>
            <a:r>
              <a:rPr lang="en-US" sz="1400" dirty="0" smtClean="0">
                <a:solidFill>
                  <a:schemeClr val="tx2"/>
                </a:solidFill>
              </a:rPr>
              <a:t>A  Sure, we’ve included some tips on how other sellers package and ship similar items in the quick listing tool. Make sure you weigh and measure your package or shipping box with the item in it.  </a:t>
            </a:r>
          </a:p>
          <a:p>
            <a:pPr marL="457200" lvl="0" indent="-457200"/>
            <a:r>
              <a:rPr lang="en-US" sz="1400" dirty="0" smtClean="0">
                <a:solidFill>
                  <a:schemeClr val="tx2"/>
                </a:solidFill>
              </a:rPr>
              <a:t>Q. I’ve sold on eBay </a:t>
            </a:r>
            <a:r>
              <a:rPr lang="en-US" sz="1400" dirty="0" smtClean="0">
                <a:solidFill>
                  <a:schemeClr val="tx2"/>
                </a:solidFill>
              </a:rPr>
              <a:t>before and used your advanced options </a:t>
            </a:r>
            <a:r>
              <a:rPr lang="en-US" sz="1400" dirty="0" smtClean="0">
                <a:solidFill>
                  <a:schemeClr val="tx2"/>
                </a:solidFill>
              </a:rPr>
              <a:t>for things like </a:t>
            </a:r>
            <a:r>
              <a:rPr lang="en-US" sz="1400" dirty="0" smtClean="0">
                <a:solidFill>
                  <a:schemeClr val="tx2"/>
                </a:solidFill>
              </a:rPr>
              <a:t>templates and multi-quantity listings. Where can I find these options?</a:t>
            </a:r>
            <a:endParaRPr lang="en-US" sz="1400" dirty="0" smtClean="0">
              <a:solidFill>
                <a:schemeClr val="tx2"/>
              </a:solidFill>
            </a:endParaRPr>
          </a:p>
          <a:p>
            <a:pPr marL="457200" lvl="0" indent="-457200"/>
            <a:r>
              <a:rPr lang="en-US" sz="1400" dirty="0" smtClean="0">
                <a:solidFill>
                  <a:schemeClr val="tx2"/>
                </a:solidFill>
              </a:rPr>
              <a:t>A.  Welcome back! We’re glad that you’re using our more advanced options. The quick listing tool is designed to be a quick and easy way for new sellers to list. If you </a:t>
            </a:r>
            <a:r>
              <a:rPr lang="en-US" sz="1400" dirty="0" smtClean="0">
                <a:solidFill>
                  <a:schemeClr val="tx2"/>
                </a:solidFill>
              </a:rPr>
              <a:t>want to </a:t>
            </a:r>
            <a:r>
              <a:rPr lang="en-US" sz="1400" dirty="0" smtClean="0">
                <a:solidFill>
                  <a:schemeClr val="tx2"/>
                </a:solidFill>
              </a:rPr>
              <a:t>use more of our business seller tools like templates, </a:t>
            </a:r>
            <a:r>
              <a:rPr lang="en-US" sz="1400" dirty="0" smtClean="0">
                <a:solidFill>
                  <a:schemeClr val="tx2"/>
                </a:solidFill>
              </a:rPr>
              <a:t>multi-quantity </a:t>
            </a:r>
            <a:r>
              <a:rPr lang="en-US" sz="1400" dirty="0" smtClean="0">
                <a:solidFill>
                  <a:schemeClr val="tx2"/>
                </a:solidFill>
              </a:rPr>
              <a:t>listings</a:t>
            </a:r>
            <a:r>
              <a:rPr lang="en-US" sz="1400" dirty="0" smtClean="0">
                <a:solidFill>
                  <a:schemeClr val="tx2"/>
                </a:solidFill>
              </a:rPr>
              <a:t>, and reserve price, </a:t>
            </a:r>
            <a:r>
              <a:rPr lang="en-US" sz="1400" dirty="0" smtClean="0">
                <a:solidFill>
                  <a:srgbClr val="0000CC"/>
                </a:solidFill>
              </a:rPr>
              <a:t>switch to the advanced listing tool</a:t>
            </a:r>
            <a:r>
              <a:rPr lang="en-US" sz="1400" dirty="0" smtClean="0">
                <a:solidFill>
                  <a:schemeClr val="tx2"/>
                </a:solidFill>
              </a:rPr>
              <a:t>.</a:t>
            </a:r>
          </a:p>
          <a:p>
            <a:pPr marL="457200" indent="-457200"/>
            <a:endParaRPr lang="en-US" sz="2000" dirty="0" smtClean="0">
              <a:solidFill>
                <a:schemeClr val="tx2"/>
              </a:solidFill>
            </a:endParaRPr>
          </a:p>
          <a:p>
            <a:pPr marL="457200" lvl="0" indent="-457200">
              <a:buAutoNum type="alphaUcPeriod"/>
            </a:pPr>
            <a:endParaRPr lang="en-US" sz="2000" dirty="0" smtClean="0">
              <a:solidFill>
                <a:schemeClr val="tx2"/>
              </a:solidFill>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533400"/>
          </a:xfrm>
        </p:spPr>
        <p:txBody>
          <a:bodyPr>
            <a:noAutofit/>
          </a:bodyPr>
          <a:lstStyle/>
          <a:p>
            <a:r>
              <a:rPr lang="en-US" sz="3200" b="1" dirty="0" smtClean="0">
                <a:solidFill>
                  <a:schemeClr val="tx2"/>
                </a:solidFill>
              </a:rPr>
              <a:t>Content (Tips and Hints)</a:t>
            </a:r>
            <a:endParaRPr lang="en-US" sz="3200" b="1" dirty="0">
              <a:solidFill>
                <a:schemeClr val="tx2"/>
              </a:solidFill>
            </a:endParaRPr>
          </a:p>
        </p:txBody>
      </p:sp>
      <p:sp>
        <p:nvSpPr>
          <p:cNvPr id="6" name="Rectangle 5"/>
          <p:cNvSpPr/>
          <p:nvPr/>
        </p:nvSpPr>
        <p:spPr>
          <a:xfrm>
            <a:off x="6096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2942750"/>
            <a:ext cx="76962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5" name="Rectangle 1"/>
          <p:cNvSpPr>
            <a:spLocks noChangeArrowheads="1"/>
          </p:cNvSpPr>
          <p:nvPr/>
        </p:nvSpPr>
        <p:spPr bwMode="auto">
          <a:xfrm>
            <a:off x="685800" y="2788863"/>
            <a:ext cx="67818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sz="2000" dirty="0" smtClean="0">
              <a:solidFill>
                <a:schemeClr val="tx2"/>
              </a:solidFill>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7" name="Rectangle 1"/>
          <p:cNvSpPr>
            <a:spLocks noChangeArrowheads="1"/>
          </p:cNvSpPr>
          <p:nvPr/>
        </p:nvSpPr>
        <p:spPr bwMode="auto">
          <a:xfrm>
            <a:off x="381000" y="1143000"/>
            <a:ext cx="7924800" cy="46166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b="1" dirty="0" smtClean="0">
                <a:solidFill>
                  <a:schemeClr val="tx2"/>
                </a:solidFill>
              </a:rPr>
              <a:t>What savvy sellers know</a:t>
            </a:r>
          </a:p>
          <a:p>
            <a:pPr eaLnBrk="0" fontAlgn="base" hangingPunct="0">
              <a:spcBef>
                <a:spcPct val="0"/>
              </a:spcBef>
              <a:spcAft>
                <a:spcPct val="0"/>
              </a:spcAft>
            </a:pPr>
            <a:r>
              <a:rPr lang="en-US" dirty="0" smtClean="0">
                <a:solidFill>
                  <a:schemeClr val="tx2"/>
                </a:solidFill>
              </a:rPr>
              <a:t>Here are some tips and hints to help you become a smart seller.</a:t>
            </a:r>
          </a:p>
          <a:p>
            <a:pPr marL="182880" indent="-182880" eaLnBrk="0" fontAlgn="base" hangingPunct="0">
              <a:spcBef>
                <a:spcPct val="0"/>
              </a:spcBef>
              <a:spcAft>
                <a:spcPct val="0"/>
              </a:spcAft>
              <a:buFont typeface="Arial" pitchFamily="34" charset="0"/>
              <a:buChar char="•"/>
            </a:pPr>
            <a:r>
              <a:rPr lang="en-US" dirty="0" smtClean="0">
                <a:solidFill>
                  <a:schemeClr val="tx2"/>
                </a:solidFill>
              </a:rPr>
              <a:t>Include lots of details in your title and description to help buyers make informed purchases. Include the brand, color, size, etc. </a:t>
            </a:r>
          </a:p>
          <a:p>
            <a:pPr marL="182880" indent="-182880" eaLnBrk="0" fontAlgn="base" hangingPunct="0">
              <a:spcBef>
                <a:spcPct val="0"/>
              </a:spcBef>
              <a:spcAft>
                <a:spcPct val="0"/>
              </a:spcAft>
              <a:buFont typeface="Arial" pitchFamily="34" charset="0"/>
              <a:buChar char="•"/>
            </a:pPr>
            <a:r>
              <a:rPr lang="en-US" dirty="0" smtClean="0">
                <a:solidFill>
                  <a:schemeClr val="tx2"/>
                </a:solidFill>
              </a:rPr>
              <a:t>List your item as an auction, and consider including free shipping. Most new sellers find auctions to be the best option for them.</a:t>
            </a:r>
          </a:p>
          <a:p>
            <a:pPr marL="182880" indent="-182880" eaLnBrk="0" fontAlgn="base" hangingPunct="0">
              <a:spcBef>
                <a:spcPct val="0"/>
              </a:spcBef>
              <a:spcAft>
                <a:spcPct val="0"/>
              </a:spcAft>
              <a:buFont typeface="Arial" pitchFamily="34" charset="0"/>
              <a:buChar char="•"/>
            </a:pPr>
            <a:r>
              <a:rPr lang="en-US" dirty="0" smtClean="0">
                <a:solidFill>
                  <a:schemeClr val="tx2"/>
                </a:solidFill>
              </a:rPr>
              <a:t>Photos! Photos! Photos! You can add up to 12 for free and they are a great way to attract buyers. Make sure to photograph your item from different angles and to show any flaws.</a:t>
            </a:r>
          </a:p>
          <a:p>
            <a:pPr marL="182880" indent="-182880" eaLnBrk="0" fontAlgn="base" hangingPunct="0">
              <a:spcBef>
                <a:spcPct val="0"/>
              </a:spcBef>
              <a:spcAft>
                <a:spcPct val="0"/>
              </a:spcAft>
              <a:buFont typeface="Arial" pitchFamily="34" charset="0"/>
              <a:buChar char="•"/>
            </a:pPr>
            <a:r>
              <a:rPr lang="en-US" dirty="0" smtClean="0">
                <a:solidFill>
                  <a:schemeClr val="tx2"/>
                </a:solidFill>
              </a:rPr>
              <a:t>Confused about shipping? We’d love to help you with it, and we can suggest some great shipping options based specifically on your item. Make sure you weigh and measure your package or shipping box with the item in it. Tip: Buyers love free shipping! </a:t>
            </a:r>
          </a:p>
          <a:p>
            <a:pPr marL="182880" indent="-182880" eaLnBrk="0" fontAlgn="base" hangingPunct="0">
              <a:spcBef>
                <a:spcPct val="0"/>
              </a:spcBef>
              <a:spcAft>
                <a:spcPct val="0"/>
              </a:spcAft>
              <a:buFont typeface="Arial" pitchFamily="34" charset="0"/>
              <a:buChar char="•"/>
            </a:pPr>
            <a:r>
              <a:rPr lang="en-US" dirty="0" smtClean="0">
                <a:solidFill>
                  <a:schemeClr val="tx2"/>
                </a:solidFill>
              </a:rPr>
              <a:t>Not sure how to price your item? Don’t worry, we’ll help you through it in the quick listing tool. Start your auction low to attract more buyers.</a:t>
            </a:r>
          </a:p>
          <a:p>
            <a:pPr marL="182880" indent="-182880" eaLnBrk="0" fontAlgn="base" hangingPunct="0">
              <a:spcBef>
                <a:spcPct val="0"/>
              </a:spcBef>
              <a:spcAft>
                <a:spcPct val="0"/>
              </a:spcAft>
            </a:pPr>
            <a:endParaRPr lang="en-US" sz="2400" dirty="0" smtClean="0">
              <a:solidFill>
                <a:schemeClr val="tx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533400"/>
          </a:xfrm>
        </p:spPr>
        <p:txBody>
          <a:bodyPr>
            <a:normAutofit fontScale="90000"/>
          </a:bodyPr>
          <a:lstStyle/>
          <a:p>
            <a:r>
              <a:rPr lang="en-US" sz="4000" b="1" dirty="0" smtClean="0">
                <a:solidFill>
                  <a:schemeClr val="tx2"/>
                </a:solidFill>
              </a:rPr>
              <a:t>Content (Contact us)</a:t>
            </a:r>
            <a:endParaRPr lang="en-US" sz="4000" b="1" dirty="0">
              <a:solidFill>
                <a:schemeClr val="tx2"/>
              </a:solidFill>
            </a:endParaRPr>
          </a:p>
        </p:txBody>
      </p:sp>
      <p:sp>
        <p:nvSpPr>
          <p:cNvPr id="6" name="Rectangle 5"/>
          <p:cNvSpPr/>
          <p:nvPr/>
        </p:nvSpPr>
        <p:spPr>
          <a:xfrm>
            <a:off x="762000" y="1295400"/>
            <a:ext cx="7467600" cy="1231106"/>
          </a:xfrm>
          <a:prstGeom prst="rect">
            <a:avLst/>
          </a:prstGeom>
        </p:spPr>
        <p:txBody>
          <a:bodyPr wrap="square">
            <a:spAutoFit/>
          </a:bodyPr>
          <a:lstStyle/>
          <a:p>
            <a:pPr>
              <a:buFont typeface="Arial" pitchFamily="34" charset="0"/>
              <a:buChar char="•"/>
            </a:pPr>
            <a:endParaRPr lang="en-US" sz="2800" dirty="0" smtClean="0">
              <a:solidFill>
                <a:schemeClr val="tx2"/>
              </a:solidFill>
            </a:endParaRPr>
          </a:p>
          <a:p>
            <a:pPr>
              <a:buFont typeface="Arial" pitchFamily="34" charset="0"/>
              <a:buChar char="•"/>
            </a:pPr>
            <a:endParaRPr lang="en-US" sz="2800" dirty="0" smtClean="0">
              <a:solidFill>
                <a:schemeClr val="tx2"/>
              </a:solidFill>
            </a:endParaRPr>
          </a:p>
          <a:p>
            <a:endParaRPr lang="en-US" dirty="0" smtClean="0"/>
          </a:p>
        </p:txBody>
      </p:sp>
      <p:sp>
        <p:nvSpPr>
          <p:cNvPr id="4097" name="Rectangle 1"/>
          <p:cNvSpPr>
            <a:spLocks noChangeArrowheads="1"/>
          </p:cNvSpPr>
          <p:nvPr/>
        </p:nvSpPr>
        <p:spPr bwMode="auto">
          <a:xfrm>
            <a:off x="685800" y="2942750"/>
            <a:ext cx="76962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5" name="Rectangle 1"/>
          <p:cNvSpPr>
            <a:spLocks noChangeArrowheads="1"/>
          </p:cNvSpPr>
          <p:nvPr/>
        </p:nvSpPr>
        <p:spPr bwMode="auto">
          <a:xfrm>
            <a:off x="685800" y="2788863"/>
            <a:ext cx="67818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sz="2000" dirty="0" smtClean="0">
              <a:solidFill>
                <a:schemeClr val="tx2"/>
              </a:solidFill>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sz="3200" b="1" i="0" u="none" strike="noStrike" cap="none" normalizeH="0" dirty="0" smtClean="0">
              <a:ln>
                <a:noFill/>
              </a:ln>
              <a:solidFill>
                <a:schemeClr val="tx2"/>
              </a:solidFill>
              <a:effectLst/>
              <a:latin typeface="Calibri" pitchFamily="34" charset="0"/>
              <a:ea typeface="Calibri" pitchFamily="34" charset="0"/>
              <a:cs typeface="Times New Roman" pitchFamily="18" charset="0"/>
            </a:endParaRPr>
          </a:p>
        </p:txBody>
      </p:sp>
      <p:sp>
        <p:nvSpPr>
          <p:cNvPr id="31745" name="Rectangle 1"/>
          <p:cNvSpPr>
            <a:spLocks noChangeArrowheads="1"/>
          </p:cNvSpPr>
          <p:nvPr/>
        </p:nvSpPr>
        <p:spPr bwMode="auto">
          <a:xfrm>
            <a:off x="457200" y="1796534"/>
            <a:ext cx="80772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dirty="0" smtClean="0">
                <a:ln>
                  <a:noFill/>
                </a:ln>
                <a:solidFill>
                  <a:schemeClr val="tx2"/>
                </a:solidFill>
                <a:effectLst/>
                <a:latin typeface="Calibri" pitchFamily="34" charset="0"/>
                <a:ea typeface="Calibri" pitchFamily="34" charset="0"/>
                <a:cs typeface="Times New Roman" pitchFamily="18" charset="0"/>
              </a:rPr>
              <a:t>We’re here </a:t>
            </a:r>
            <a:r>
              <a:rPr lang="en-US" sz="2800" b="1" dirty="0" smtClean="0">
                <a:solidFill>
                  <a:schemeClr val="tx2"/>
                </a:solidFill>
                <a:latin typeface="Calibri" pitchFamily="34" charset="0"/>
                <a:ea typeface="Calibri" pitchFamily="34" charset="0"/>
                <a:cs typeface="Times New Roman" pitchFamily="18" charset="0"/>
              </a:rPr>
              <a:t>to help!</a:t>
            </a:r>
            <a:endParaRPr kumimoji="0" lang="en-US" sz="2800" b="1" i="0" u="none" strike="noStrike" cap="none" normalizeH="0" dirty="0" smtClean="0">
              <a:ln>
                <a:noFill/>
              </a:ln>
              <a:solidFill>
                <a:schemeClr val="tx2"/>
              </a:solidFill>
              <a:effectLst/>
              <a:latin typeface="Arial" pitchFamily="34" charset="0"/>
            </a:endParaRPr>
          </a:p>
          <a:p>
            <a:pPr marR="0" lvl="0" algn="l" defTabSz="914400" rtl="0" eaLnBrk="0" fontAlgn="base" latinLnBrk="0" hangingPunct="0">
              <a:lnSpc>
                <a:spcPct val="100000"/>
              </a:lnSpc>
              <a:spcBef>
                <a:spcPct val="0"/>
              </a:spcBef>
              <a:spcAft>
                <a:spcPct val="0"/>
              </a:spcAft>
              <a:buClrTx/>
              <a:buSzTx/>
              <a:tabLst/>
            </a:pPr>
            <a:r>
              <a:rPr kumimoji="0" lang="en-US" sz="28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Give us a ring at </a:t>
            </a:r>
            <a:r>
              <a:rPr kumimoji="0" lang="en-US" sz="2800" b="0" i="0" u="none" strike="noStrike" cap="none" normalizeH="0" dirty="0" err="1" smtClean="0">
                <a:ln>
                  <a:noFill/>
                </a:ln>
                <a:solidFill>
                  <a:schemeClr val="tx2"/>
                </a:solidFill>
                <a:effectLst/>
                <a:latin typeface="Calibri" pitchFamily="34" charset="0"/>
                <a:ea typeface="Calibri" pitchFamily="34" charset="0"/>
                <a:cs typeface="Times New Roman" pitchFamily="18" charset="0"/>
              </a:rPr>
              <a:t>xxxx</a:t>
            </a:r>
            <a:r>
              <a:rPr kumimoji="0" lang="en-US" sz="28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a:t>
            </a:r>
            <a:r>
              <a:rPr lang="en-US" sz="2800" dirty="0" smtClean="0">
                <a:solidFill>
                  <a:schemeClr val="tx2"/>
                </a:solidFill>
                <a:latin typeface="Arial" pitchFamily="34" charset="0"/>
              </a:rPr>
              <a:t> </a:t>
            </a:r>
            <a:r>
              <a:rPr kumimoji="0" lang="en-US" sz="28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 Prefer to chat online? </a:t>
            </a:r>
            <a:r>
              <a:rPr kumimoji="0" lang="en-US" sz="2800" b="0" i="0" u="sng" strike="noStrike" cap="none" normalizeH="0" dirty="0" smtClean="0">
                <a:ln>
                  <a:noFill/>
                </a:ln>
                <a:solidFill>
                  <a:schemeClr val="tx2"/>
                </a:solidFill>
                <a:effectLst/>
                <a:latin typeface="Calibri" pitchFamily="34" charset="0"/>
                <a:ea typeface="Calibri" pitchFamily="34" charset="0"/>
                <a:cs typeface="Times New Roman" pitchFamily="18" charset="0"/>
              </a:rPr>
              <a:t>We’d love to talk</a:t>
            </a:r>
            <a:r>
              <a:rPr kumimoji="0" lang="en-US" sz="2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rPr>
              <a:t>.</a:t>
            </a:r>
            <a:r>
              <a:rPr kumimoji="0" lang="en-US" sz="2800" b="0" i="0" u="none" strike="noStrike" cap="none" normalizeH="0" dirty="0" smtClean="0">
                <a:ln>
                  <a:noFill/>
                </a:ln>
                <a:solidFill>
                  <a:schemeClr val="tx2"/>
                </a:solidFill>
                <a:effectLst/>
                <a:latin typeface="Calibri" pitchFamily="34" charset="0"/>
                <a:ea typeface="Calibri" pitchFamily="34" charset="0"/>
                <a:cs typeface="Times New Roman" pitchFamily="18" charset="0"/>
              </a:rPr>
              <a:t> Or just let us know, and we’ll </a:t>
            </a:r>
            <a:r>
              <a:rPr lang="en-US" sz="2800" u="sng" dirty="0" smtClean="0">
                <a:solidFill>
                  <a:schemeClr val="tx2"/>
                </a:solidFill>
                <a:latin typeface="Calibri" pitchFamily="34" charset="0"/>
                <a:cs typeface="Times New Roman" pitchFamily="18" charset="0"/>
              </a:rPr>
              <a:t>call you</a:t>
            </a:r>
            <a:r>
              <a:rPr lang="en-US" sz="2800" dirty="0" smtClean="0">
                <a:solidFill>
                  <a:schemeClr val="tx2"/>
                </a:solidFill>
                <a:latin typeface="Calibri" pitchFamily="34" charset="0"/>
                <a:cs typeface="Times New Roman" pitchFamily="18" charset="0"/>
              </a:rPr>
              <a:t>!</a:t>
            </a:r>
            <a:endParaRPr kumimoji="0" lang="en-US" sz="2800" b="0" i="0" u="none" strike="noStrike" cap="none" normalizeH="0" dirty="0" smtClean="0">
              <a:ln>
                <a:noFill/>
              </a:ln>
              <a:solidFill>
                <a:schemeClr val="tx2"/>
              </a:solidFill>
              <a:effectLst/>
              <a:latin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Content (Mobile widget)</a:t>
            </a:r>
            <a:endParaRPr lang="en-US" sz="3600" b="1" dirty="0">
              <a:solidFill>
                <a:schemeClr val="tx2"/>
              </a:solidFill>
            </a:endParaRPr>
          </a:p>
        </p:txBody>
      </p:sp>
      <p:sp>
        <p:nvSpPr>
          <p:cNvPr id="4" name="Date Placeholder 3"/>
          <p:cNvSpPr>
            <a:spLocks noGrp="1"/>
          </p:cNvSpPr>
          <p:nvPr>
            <p:ph type="dt" sz="half" idx="10"/>
          </p:nvPr>
        </p:nvSpPr>
        <p:spPr/>
        <p:txBody>
          <a:bodyPr/>
          <a:lstStyle/>
          <a:p>
            <a:r>
              <a:rPr lang="en-US" smtClean="0"/>
              <a:t>September 2012</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524000" y="2362200"/>
            <a:ext cx="6298476" cy="731583"/>
          </a:xfrm>
          <a:prstGeom prst="rect">
            <a:avLst/>
          </a:prstGeom>
          <a:noFill/>
          <a:ln w="9525">
            <a:noFill/>
            <a:miter lim="800000"/>
            <a:headEnd/>
            <a:tailEnd/>
          </a:ln>
        </p:spPr>
      </p:pic>
      <p:sp>
        <p:nvSpPr>
          <p:cNvPr id="8" name="Rectangle 1"/>
          <p:cNvSpPr>
            <a:spLocks noChangeArrowheads="1"/>
          </p:cNvSpPr>
          <p:nvPr/>
        </p:nvSpPr>
        <p:spPr bwMode="auto">
          <a:xfrm>
            <a:off x="1676400" y="3352800"/>
            <a:ext cx="63246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dirty="0" smtClean="0">
                <a:ln>
                  <a:noFill/>
                </a:ln>
                <a:solidFill>
                  <a:schemeClr val="tx2"/>
                </a:solidFill>
                <a:effectLst/>
                <a:latin typeface="Calibri" pitchFamily="34" charset="0"/>
                <a:ea typeface="Calibri" pitchFamily="34" charset="0"/>
                <a:cs typeface="Times New Roman" pitchFamily="18" charset="0"/>
              </a:rPr>
              <a:t>List anything. </a:t>
            </a:r>
            <a:r>
              <a:rPr lang="en-US" sz="2400" dirty="0" smtClean="0">
                <a:solidFill>
                  <a:schemeClr val="tx2"/>
                </a:solidFill>
                <a:latin typeface="Calibri" pitchFamily="34" charset="0"/>
                <a:ea typeface="Calibri" pitchFamily="34" charset="0"/>
                <a:cs typeface="Times New Roman" pitchFamily="18" charset="0"/>
              </a:rPr>
              <a:t>A</a:t>
            </a:r>
            <a:r>
              <a:rPr kumimoji="0" lang="en-US" sz="2400" i="0" u="none" strike="noStrike" cap="none" normalizeH="0" dirty="0" smtClean="0">
                <a:ln>
                  <a:noFill/>
                </a:ln>
                <a:solidFill>
                  <a:schemeClr val="tx2"/>
                </a:solidFill>
                <a:effectLst/>
                <a:latin typeface="Calibri" pitchFamily="34" charset="0"/>
                <a:ea typeface="Calibri" pitchFamily="34" charset="0"/>
                <a:cs typeface="Times New Roman" pitchFamily="18" charset="0"/>
              </a:rPr>
              <a:t>nytime. </a:t>
            </a:r>
            <a:r>
              <a:rPr lang="en-US" sz="2400" dirty="0" smtClean="0">
                <a:solidFill>
                  <a:schemeClr val="tx2"/>
                </a:solidFill>
                <a:latin typeface="Calibri" pitchFamily="34" charset="0"/>
                <a:ea typeface="Calibri" pitchFamily="34" charset="0"/>
                <a:cs typeface="Times New Roman" pitchFamily="18" charset="0"/>
              </a:rPr>
              <a:t>A</a:t>
            </a:r>
            <a:r>
              <a:rPr kumimoji="0" lang="en-US" sz="2400" i="0" u="none" strike="noStrike" cap="none" normalizeH="0" dirty="0" smtClean="0">
                <a:ln>
                  <a:noFill/>
                </a:ln>
                <a:solidFill>
                  <a:schemeClr val="tx2"/>
                </a:solidFill>
                <a:effectLst/>
                <a:latin typeface="Calibri" pitchFamily="34" charset="0"/>
                <a:ea typeface="Calibri" pitchFamily="34" charset="0"/>
                <a:cs typeface="Times New Roman" pitchFamily="18" charset="0"/>
              </a:rPr>
              <a:t>nywhere.      </a:t>
            </a:r>
            <a:r>
              <a:rPr kumimoji="0" lang="en-US" sz="2400" b="1" i="0" u="none" strike="noStrike" cap="none" normalizeH="0" dirty="0" smtClean="0">
                <a:ln>
                  <a:noFill/>
                </a:ln>
                <a:solidFill>
                  <a:schemeClr val="tx2"/>
                </a:solidFill>
                <a:effectLst/>
                <a:latin typeface="Calibri" pitchFamily="34" charset="0"/>
                <a:ea typeface="Calibri" pitchFamily="34" charset="0"/>
                <a:cs typeface="Times New Roman" pitchFamily="18" charset="0"/>
              </a:rPr>
              <a:t>Go mobile </a:t>
            </a:r>
            <a:endParaRPr kumimoji="0" lang="en-US" sz="2400" b="1" i="0" u="none" strike="noStrike" cap="none" normalizeH="0" dirty="0" smtClean="0">
              <a:ln>
                <a:noFill/>
              </a:ln>
              <a:solidFill>
                <a:schemeClr val="tx2"/>
              </a:solidFill>
              <a:effectLst/>
              <a:latin typeface="Arial" pitchFamily="34" charset="0"/>
            </a:endParaRPr>
          </a:p>
        </p:txBody>
      </p:sp>
      <p:cxnSp>
        <p:nvCxnSpPr>
          <p:cNvPr id="9" name="Straight Arrow Connector 8"/>
          <p:cNvCxnSpPr/>
          <p:nvPr/>
        </p:nvCxnSpPr>
        <p:spPr>
          <a:xfrm flipV="1">
            <a:off x="3124200" y="2895600"/>
            <a:ext cx="685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477000"/>
          </a:xfrm>
        </p:spPr>
        <p:txBody>
          <a:bodyPr>
            <a:normAutofit fontScale="25000" lnSpcReduction="20000"/>
          </a:bodyPr>
          <a:lstStyle/>
          <a:p>
            <a:pPr lvl="0"/>
            <a:r>
              <a:rPr lang="en-US" sz="6400" dirty="0" smtClean="0"/>
              <a:t>You guys did it!  I love that you give me 12 free photos and make it easy to upload them.  The editing is great and the suggestions are also awesome.  Great piece of work!  Thank you eBay!</a:t>
            </a:r>
          </a:p>
          <a:p>
            <a:pPr lvl="0"/>
            <a:r>
              <a:rPr lang="en-US" sz="6400" dirty="0" smtClean="0"/>
              <a:t>I was really hesitant about selling on eBay. Thanks for making it so easy by guiding me step by step!! I look forward to a positive and prosperous business relationship.</a:t>
            </a:r>
          </a:p>
          <a:p>
            <a:pPr lvl="0"/>
            <a:r>
              <a:rPr lang="en-US" sz="6400" dirty="0" smtClean="0"/>
              <a:t>This is the first time I have listed since you changed the layout so drastically. The new step through is great! much easier than the old one. </a:t>
            </a:r>
          </a:p>
          <a:p>
            <a:pPr lvl="0"/>
            <a:r>
              <a:rPr lang="en-US" sz="6400" dirty="0" smtClean="0"/>
              <a:t>I love the new way to input items to sell!  I haven’t sold items in a while and I think it is way better!  Thanks ebay!!  You have always rocked!!</a:t>
            </a:r>
          </a:p>
          <a:p>
            <a:pPr lvl="0"/>
            <a:r>
              <a:rPr lang="en-US" sz="6400" dirty="0" smtClean="0"/>
              <a:t>Much easier to list in this format!! Love how easy it was to add photos, the flow through the process was great, and loved how easy it was to pick shipping.  Great changes!</a:t>
            </a:r>
          </a:p>
          <a:p>
            <a:pPr lvl="0"/>
            <a:r>
              <a:rPr lang="en-US" sz="6400" dirty="0" smtClean="0"/>
              <a:t>Very easy instructions to list my items. Thank you very much for the great template.</a:t>
            </a:r>
          </a:p>
          <a:p>
            <a:pPr lvl="0"/>
            <a:r>
              <a:rPr lang="en-US" sz="6400" dirty="0" smtClean="0"/>
              <a:t>made it so easy, for my first time!</a:t>
            </a:r>
          </a:p>
          <a:p>
            <a:pPr lvl="0"/>
            <a:r>
              <a:rPr lang="en-US" sz="6400" dirty="0" smtClean="0"/>
              <a:t>Wow.  That was easy.  Bought stuff from eBay for years, but listing is even easier.</a:t>
            </a:r>
          </a:p>
          <a:p>
            <a:pPr lvl="0"/>
            <a:r>
              <a:rPr lang="en-US" sz="6400" dirty="0" smtClean="0"/>
              <a:t>I was worried that it would be difficult to list. However I was pleasantly surprised. Thanks!</a:t>
            </a:r>
          </a:p>
          <a:p>
            <a:pPr lvl="0"/>
            <a:r>
              <a:rPr lang="en-US" sz="6400" dirty="0" smtClean="0"/>
              <a:t>This is definitely easier and more user friendly than back when I first started selling with eBay.</a:t>
            </a:r>
          </a:p>
          <a:p>
            <a:pPr lvl="0"/>
            <a:r>
              <a:rPr lang="en-US" sz="6400" dirty="0" smtClean="0"/>
              <a:t>I like your new selling page, you have made some great improvements in your listing process.</a:t>
            </a:r>
          </a:p>
          <a:p>
            <a:pPr lvl="0"/>
            <a:r>
              <a:rPr lang="en-US" sz="6400" dirty="0" smtClean="0"/>
              <a:t>MY FIRST TIME PUTTING SOMETHING FOR SELL, THIS WAS A BIG HELP THANKS. I WILL BE USING THIS SITE AGAIN.</a:t>
            </a:r>
          </a:p>
          <a:p>
            <a:pPr lvl="0"/>
            <a:r>
              <a:rPr lang="en-US" sz="6400" dirty="0" smtClean="0"/>
              <a:t>This was so easy to do.  I used to sell on </a:t>
            </a:r>
            <a:r>
              <a:rPr lang="en-US" sz="6400" dirty="0" err="1" smtClean="0"/>
              <a:t>Etsy</a:t>
            </a:r>
            <a:r>
              <a:rPr lang="en-US" sz="6400" dirty="0" smtClean="0"/>
              <a:t> and this is one hundred times simpler!  Thanks for your help!!</a:t>
            </a:r>
          </a:p>
          <a:p>
            <a:pPr lvl="0"/>
            <a:r>
              <a:rPr lang="en-US" sz="6400" dirty="0" smtClean="0"/>
              <a:t>I'm new to eBay and I think your page format is quite easy to use.</a:t>
            </a:r>
          </a:p>
          <a:p>
            <a:pPr lvl="0"/>
            <a:r>
              <a:rPr lang="en-US" sz="6400" dirty="0" smtClean="0"/>
              <a:t>Easy as pie, thanks for the help on my first item</a:t>
            </a:r>
          </a:p>
          <a:p>
            <a:pPr lvl="0"/>
            <a:r>
              <a:rPr lang="en-US" sz="6400" dirty="0" smtClean="0"/>
              <a:t>I ABSOLUTELY LOVE YOUR NEW FORM ON LISTING ON EBAY, IT'S SO EASY NOW, ESPECIALLY THE LOADING OF THE PICTURES,THANKS</a:t>
            </a:r>
          </a:p>
          <a:p>
            <a:pPr lvl="0"/>
            <a:r>
              <a:rPr lang="en-US" sz="6400" dirty="0" smtClean="0"/>
              <a:t>Covers all aspects of listing that I need and automates much if the product information, which saves a lot of time. I like it</a:t>
            </a:r>
            <a:r>
              <a:rPr lang="en-US" sz="4900" dirty="0" smtClean="0"/>
              <a:t>.</a:t>
            </a:r>
          </a:p>
          <a:p>
            <a:endParaRPr lang="en-US" dirty="0"/>
          </a:p>
        </p:txBody>
      </p:sp>
      <p:sp>
        <p:nvSpPr>
          <p:cNvPr id="4" name="Date Placeholder 3"/>
          <p:cNvSpPr>
            <a:spLocks noGrp="1"/>
          </p:cNvSpPr>
          <p:nvPr>
            <p:ph type="dt" sz="half" idx="10"/>
          </p:nvPr>
        </p:nvSpPr>
        <p:spPr/>
        <p:txBody>
          <a:bodyPr/>
          <a:lstStyle/>
          <a:p>
            <a:r>
              <a:rPr lang="en-US" smtClean="0"/>
              <a:t>September 2012</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2CA0472E025347A7953DC76097F85D" ma:contentTypeVersion="0" ma:contentTypeDescription="Create a new document." ma:contentTypeScope="" ma:versionID="7d8bf3a21682b2c983f09ce15a73b44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8AC618D-BFC8-40FE-950C-9D235FB080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AD08CEBF-5D12-4045-94C7-9D74FEC9288F}">
  <ds:schemaRefs>
    <ds:schemaRef ds:uri="http://schemas.microsoft.com/sharepoint/v3/contenttype/forms"/>
  </ds:schemaRefs>
</ds:datastoreItem>
</file>

<file path=customXml/itemProps3.xml><?xml version="1.0" encoding="utf-8"?>
<ds:datastoreItem xmlns:ds="http://schemas.openxmlformats.org/officeDocument/2006/customXml" ds:itemID="{3C2EAC6E-B419-4882-A789-FA32E1669D17}">
  <ds:schemaRefs>
    <ds:schemaRef ds:uri="http://purl.org/dc/dcmitype/"/>
    <ds:schemaRef ds:uri="http://schemas.microsoft.com/office/2006/metadata/properties"/>
    <ds:schemaRef ds:uri="http://www.w3.org/XML/1998/namespace"/>
    <ds:schemaRef ds:uri="http://purl.org/dc/terms/"/>
    <ds:schemaRef ds:uri="http://schemas.microsoft.com/office/2006/documentManagement/types"/>
    <ds:schemaRef ds:uri="http://purl.org/dc/elements/1.1/"/>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Aspect</Template>
  <TotalTime>6184</TotalTime>
  <Words>1841</Words>
  <Application>Microsoft Office PowerPoint</Application>
  <PresentationFormat>On-screen Show (4:3)</PresentationFormat>
  <Paragraphs>225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Content strategy for new WebNext landing page     </vt:lpstr>
      <vt:lpstr> Objectives</vt:lpstr>
      <vt:lpstr> Competitive Analysis: Shoplocket</vt:lpstr>
      <vt:lpstr> Competitive Analysis: Etsy</vt:lpstr>
      <vt:lpstr> Competitive Analysis: Moonfruit</vt:lpstr>
      <vt:lpstr> Competitive Analysis: Goodsie</vt:lpstr>
      <vt:lpstr> Guiding principles</vt:lpstr>
      <vt:lpstr> Voice and tone</vt:lpstr>
      <vt:lpstr>Messaging hierarchy</vt:lpstr>
      <vt:lpstr>Framework 1: with messaging hierarchy</vt:lpstr>
      <vt:lpstr>Framework 2: with messaging hierarchy</vt:lpstr>
      <vt:lpstr>Framework 3: with messaging hierarchy</vt:lpstr>
      <vt:lpstr>Content (Headline)</vt:lpstr>
      <vt:lpstr>Content (Headline)</vt:lpstr>
      <vt:lpstr>Content (Headline)</vt:lpstr>
      <vt:lpstr>Content (Headline)</vt:lpstr>
      <vt:lpstr>Content (Headline)</vt:lpstr>
      <vt:lpstr>Content (Why sell on eBay)</vt:lpstr>
      <vt:lpstr>Slide 19</vt:lpstr>
      <vt:lpstr>Content (Testimonials)</vt:lpstr>
      <vt:lpstr>Content (Infographics)</vt:lpstr>
      <vt:lpstr>Slide 22</vt:lpstr>
      <vt:lpstr>Content (Tips and Hints)</vt:lpstr>
      <vt:lpstr>Content (Contact us)</vt:lpstr>
      <vt:lpstr>Content (Mobile widget)</vt:lpstr>
      <vt:lpstr>Slide 26</vt:lpstr>
    </vt:vector>
  </TitlesOfParts>
  <Company>eBay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aaa</dc:creator>
  <cp:lastModifiedBy>dewright</cp:lastModifiedBy>
  <cp:revision>179</cp:revision>
  <dcterms:created xsi:type="dcterms:W3CDTF">2011-09-01T00:28:01Z</dcterms:created>
  <dcterms:modified xsi:type="dcterms:W3CDTF">2012-11-08T22:10:34Z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0x010100102CA0472E025347A7953DC76097F85D</vt:lpwstr>
  </property>
</Properties>
</file>